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5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0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8" r:id="rId36"/>
    <p:sldId id="299" r:id="rId37"/>
    <p:sldId id="30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00" r:id="rId49"/>
    <p:sldId id="301" r:id="rId50"/>
    <p:sldId id="302" r:id="rId51"/>
    <p:sldId id="303" r:id="rId52"/>
    <p:sldId id="30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700"/>
    <a:srgbClr val="DCF53B"/>
    <a:srgbClr val="FB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E50AF-5A1B-4BB2-A933-0294C8312BD4}" v="1506" dt="2022-09-04T18:31:52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477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4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2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2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3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8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7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9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5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isual-arts-cork.com/ancient-art/egyptian.htm" TargetMode="External"/><Relationship Id="rId3" Type="http://schemas.openxmlformats.org/officeDocument/2006/relationships/hyperlink" Target="https://edu.rsc.org/resources/principles-of-egyptian-art/1622.article" TargetMode="External"/><Relationship Id="rId7" Type="http://schemas.openxmlformats.org/officeDocument/2006/relationships/hyperlink" Target="https://www.worldhistory.org/article/1077/a-brief-history-of-egyptian-art/" TargetMode="External"/><Relationship Id="rId2" Type="http://schemas.openxmlformats.org/officeDocument/2006/relationships/hyperlink" Target="https://wp.ufpel.edu.br/leca/files/2020/06/minicurso-Pelotas-aula-4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tincontext.org/egyptian-art/" TargetMode="External"/><Relationship Id="rId5" Type="http://schemas.openxmlformats.org/officeDocument/2006/relationships/hyperlink" Target="https://www.historiadasartes.com/nomundo/arte-na-antiguidade/arte-egipcia/" TargetMode="External"/><Relationship Id="rId4" Type="http://schemas.openxmlformats.org/officeDocument/2006/relationships/hyperlink" Target="https://historia-da-arte.info/idade-antiga/arte-egipcia.html" TargetMode="External"/><Relationship Id="rId9" Type="http://schemas.openxmlformats.org/officeDocument/2006/relationships/hyperlink" Target="https://www.fernandocouto.com/post/a-arte-dos-hier%C3%B3glifos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yramids in a desert&#10;&#10;Description automatically generated">
            <a:extLst>
              <a:ext uri="{FF2B5EF4-FFF2-40B4-BE49-F238E27FC236}">
                <a16:creationId xmlns:a16="http://schemas.microsoft.com/office/drawing/2014/main" id="{C9E3A799-BC60-9818-1F52-2BAC390C0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7" y="3020041"/>
            <a:ext cx="9078562" cy="2387600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58700"/>
                </a:solidFill>
                <a:latin typeface="Trade Gothic Inline"/>
              </a:rPr>
              <a:t>ARTE </a:t>
            </a:r>
            <a:r>
              <a:rPr lang="en-US" sz="7200" err="1">
                <a:solidFill>
                  <a:srgbClr val="F58700"/>
                </a:solidFill>
                <a:latin typeface="Trade Gothic Inline"/>
              </a:rPr>
              <a:t>EGípcia</a:t>
            </a:r>
            <a:endParaRPr lang="en-US" sz="7200" b="1">
              <a:solidFill>
                <a:srgbClr val="F58700"/>
              </a:solidFill>
              <a:latin typeface="Trade Gothic Inline"/>
              <a:cs typeface="Calibri Ligh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7" y="5624945"/>
            <a:ext cx="9739920" cy="63610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Trade Gothic Inline"/>
              </a:rPr>
              <a:t>SUA HISTÓRIA, CARACTERÍSTICAS, PINTURAS, IMPORTÂNCIA E MAIS</a:t>
            </a:r>
            <a:endParaRPr lang="en-US" sz="2400">
              <a:latin typeface="Trade Gothic Inline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DFFEA-0204-3C16-89FE-1C5189B0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71" y="847669"/>
            <a:ext cx="4502858" cy="1087819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CARACTERÍSTICAS DA ARTE EGÍPCIA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E6C1-4136-896C-3FA9-1936EC1D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63" y="2295907"/>
            <a:ext cx="6096547" cy="455679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Para </a:t>
            </a:r>
            <a:r>
              <a:rPr lang="en-US" sz="1600" err="1"/>
              <a:t>definir</a:t>
            </a:r>
            <a:r>
              <a:rPr lang="en-US" sz="1600" dirty="0"/>
              <a:t> </a:t>
            </a:r>
            <a:r>
              <a:rPr lang="en-US" sz="1600" err="1"/>
              <a:t>claramente</a:t>
            </a:r>
            <a:r>
              <a:rPr lang="en-US" sz="1600" dirty="0"/>
              <a:t> a </a:t>
            </a:r>
            <a:r>
              <a:rPr lang="en-US" sz="1600" err="1"/>
              <a:t>hierarquia</a:t>
            </a:r>
            <a:r>
              <a:rPr lang="en-US" sz="1600" dirty="0"/>
              <a:t> social de </a:t>
            </a:r>
            <a:r>
              <a:rPr lang="en-US" sz="1600" err="1"/>
              <a:t>uma</a:t>
            </a:r>
            <a:r>
              <a:rPr lang="en-US" sz="1600" dirty="0"/>
              <a:t> </a:t>
            </a:r>
            <a:r>
              <a:rPr lang="en-US" sz="1600" err="1"/>
              <a:t>situação</a:t>
            </a:r>
            <a:r>
              <a:rPr lang="en-US" sz="1600" dirty="0"/>
              <a:t>, as </a:t>
            </a:r>
            <a:r>
              <a:rPr lang="en-US" sz="1600" err="1"/>
              <a:t>figuras</a:t>
            </a:r>
            <a:r>
              <a:rPr lang="en-US" sz="1600" dirty="0"/>
              <a:t> </a:t>
            </a:r>
            <a:r>
              <a:rPr lang="en-US" sz="1600" err="1"/>
              <a:t>foram</a:t>
            </a:r>
            <a:r>
              <a:rPr lang="en-US" sz="1600" dirty="0"/>
              <a:t> </a:t>
            </a:r>
            <a:r>
              <a:rPr lang="en-US" sz="1600" err="1"/>
              <a:t>atraídas</a:t>
            </a:r>
            <a:r>
              <a:rPr lang="en-US" sz="1600" dirty="0"/>
              <a:t> para </a:t>
            </a:r>
            <a:r>
              <a:rPr lang="en-US" sz="1600" err="1"/>
              <a:t>tamanhos</a:t>
            </a:r>
            <a:r>
              <a:rPr lang="en-US" sz="1600" dirty="0"/>
              <a:t> </a:t>
            </a:r>
            <a:r>
              <a:rPr lang="en-US" sz="1600" err="1"/>
              <a:t>baseados</a:t>
            </a:r>
            <a:r>
              <a:rPr lang="en-US" sz="1600" dirty="0"/>
              <a:t> </a:t>
            </a:r>
            <a:r>
              <a:rPr lang="en-US" sz="1600" err="1"/>
              <a:t>não</a:t>
            </a:r>
            <a:r>
              <a:rPr lang="en-US" sz="1600" dirty="0"/>
              <a:t> </a:t>
            </a:r>
            <a:r>
              <a:rPr lang="en-US" sz="1600" err="1"/>
              <a:t>em</a:t>
            </a:r>
            <a:r>
              <a:rPr lang="en-US" sz="1600" dirty="0"/>
              <a:t> </a:t>
            </a:r>
            <a:r>
              <a:rPr lang="en-US" sz="1600" err="1"/>
              <a:t>sua</a:t>
            </a:r>
            <a:r>
              <a:rPr lang="en-US" sz="1600" dirty="0"/>
              <a:t> </a:t>
            </a:r>
            <a:r>
              <a:rPr lang="en-US" sz="1600" err="1"/>
              <a:t>distância</a:t>
            </a:r>
            <a:r>
              <a:rPr lang="en-US" sz="1600" dirty="0"/>
              <a:t> do </a:t>
            </a:r>
            <a:r>
              <a:rPr lang="en-US" sz="1600" err="1"/>
              <a:t>ponto</a:t>
            </a:r>
            <a:r>
              <a:rPr lang="en-US" sz="1600" dirty="0"/>
              <a:t> de vista do </a:t>
            </a:r>
            <a:r>
              <a:rPr lang="en-US" sz="1600" err="1"/>
              <a:t>pintor</a:t>
            </a:r>
            <a:r>
              <a:rPr lang="en-US" sz="1600" dirty="0"/>
              <a:t>, mas </a:t>
            </a:r>
            <a:r>
              <a:rPr lang="en-US" sz="1600" err="1"/>
              <a:t>em</a:t>
            </a:r>
            <a:r>
              <a:rPr lang="en-US" sz="1600" dirty="0"/>
              <a:t> </a:t>
            </a:r>
            <a:r>
              <a:rPr lang="en-US" sz="1600" err="1"/>
              <a:t>importância</a:t>
            </a:r>
            <a:r>
              <a:rPr lang="en-US" sz="1600" dirty="0"/>
              <a:t> </a:t>
            </a:r>
            <a:r>
              <a:rPr lang="en-US" sz="1600" err="1"/>
              <a:t>relativa</a:t>
            </a:r>
            <a:r>
              <a:rPr lang="en-US" sz="1600" dirty="0"/>
              <a:t>. Por </a:t>
            </a:r>
            <a:r>
              <a:rPr lang="en-US" sz="1600" err="1"/>
              <a:t>exemplo</a:t>
            </a:r>
            <a:r>
              <a:rPr lang="en-US" sz="1600" dirty="0"/>
              <a:t>, o </a:t>
            </a:r>
            <a:r>
              <a:rPr lang="en-US" sz="1600" err="1"/>
              <a:t>Faraó</a:t>
            </a:r>
            <a:r>
              <a:rPr lang="en-US" sz="1600" dirty="0"/>
              <a:t> </a:t>
            </a:r>
            <a:r>
              <a:rPr lang="en-US" sz="1600" err="1"/>
              <a:t>seria</a:t>
            </a:r>
            <a:r>
              <a:rPr lang="en-US" sz="1600" dirty="0"/>
              <a:t> </a:t>
            </a:r>
            <a:r>
              <a:rPr lang="en-US" sz="1600" err="1"/>
              <a:t>desenhado</a:t>
            </a:r>
            <a:r>
              <a:rPr lang="en-US" sz="1600" dirty="0"/>
              <a:t> </a:t>
            </a:r>
            <a:r>
              <a:rPr lang="en-US" sz="1600" err="1"/>
              <a:t>como</a:t>
            </a:r>
            <a:r>
              <a:rPr lang="en-US" sz="1600" dirty="0"/>
              <a:t> a </a:t>
            </a:r>
            <a:r>
              <a:rPr lang="en-US" sz="1600" err="1"/>
              <a:t>maior</a:t>
            </a:r>
            <a:r>
              <a:rPr lang="en-US" sz="1600" dirty="0"/>
              <a:t> </a:t>
            </a:r>
            <a:r>
              <a:rPr lang="en-US" sz="1600" err="1"/>
              <a:t>figura</a:t>
            </a:r>
            <a:r>
              <a:rPr lang="en-US" sz="1600" dirty="0"/>
              <a:t> </a:t>
            </a:r>
            <a:r>
              <a:rPr lang="en-US" sz="1600" err="1"/>
              <a:t>em</a:t>
            </a:r>
            <a:r>
              <a:rPr lang="en-US" sz="1600" dirty="0"/>
              <a:t> </a:t>
            </a:r>
            <a:r>
              <a:rPr lang="en-US" sz="1600" err="1"/>
              <a:t>uma</a:t>
            </a:r>
            <a:r>
              <a:rPr lang="en-US" sz="1600" dirty="0"/>
              <a:t> pintura, </a:t>
            </a:r>
            <a:r>
              <a:rPr lang="en-US" sz="1600" err="1"/>
              <a:t>não</a:t>
            </a:r>
            <a:r>
              <a:rPr lang="en-US" sz="1600" dirty="0"/>
              <a:t> </a:t>
            </a:r>
            <a:r>
              <a:rPr lang="en-US" sz="1600" err="1"/>
              <a:t>importa</a:t>
            </a:r>
            <a:r>
              <a:rPr lang="en-US" sz="1600" dirty="0"/>
              <a:t> </a:t>
            </a:r>
            <a:r>
              <a:rPr lang="en-US" sz="1600" err="1"/>
              <a:t>onde</a:t>
            </a:r>
            <a:r>
              <a:rPr lang="en-US" sz="1600" dirty="0"/>
              <a:t> </a:t>
            </a:r>
            <a:r>
              <a:rPr lang="en-US" sz="1600" err="1"/>
              <a:t>ele</a:t>
            </a:r>
            <a:r>
              <a:rPr lang="en-US" sz="1600" dirty="0"/>
              <a:t> </a:t>
            </a:r>
            <a:r>
              <a:rPr lang="en-US" sz="1600" err="1"/>
              <a:t>estivesse</a:t>
            </a:r>
            <a:r>
              <a:rPr lang="en-US" sz="1600" dirty="0"/>
              <a:t> </a:t>
            </a:r>
            <a:r>
              <a:rPr lang="en-US" sz="1600" err="1"/>
              <a:t>situado</a:t>
            </a:r>
            <a:r>
              <a:rPr lang="en-US" sz="1600" dirty="0"/>
              <a:t>, e um Deus </a:t>
            </a:r>
            <a:r>
              <a:rPr lang="en-US" sz="1600" err="1"/>
              <a:t>maior</a:t>
            </a:r>
            <a:r>
              <a:rPr lang="en-US" sz="1600" dirty="0"/>
              <a:t> </a:t>
            </a:r>
            <a:r>
              <a:rPr lang="en-US" sz="1600" err="1"/>
              <a:t>seria</a:t>
            </a:r>
            <a:r>
              <a:rPr lang="en-US" sz="1600" dirty="0"/>
              <a:t> </a:t>
            </a:r>
            <a:r>
              <a:rPr lang="en-US" sz="1600" err="1"/>
              <a:t>desenhado</a:t>
            </a:r>
            <a:r>
              <a:rPr lang="en-US" sz="1600" dirty="0"/>
              <a:t> </a:t>
            </a:r>
            <a:r>
              <a:rPr lang="en-US" sz="1600" err="1"/>
              <a:t>maior</a:t>
            </a:r>
            <a:r>
              <a:rPr lang="en-US" sz="1600" dirty="0"/>
              <a:t> que um </a:t>
            </a:r>
            <a:r>
              <a:rPr lang="en-US" sz="1600" err="1"/>
              <a:t>deus</a:t>
            </a:r>
            <a:r>
              <a:rPr lang="en-US" sz="1600" dirty="0"/>
              <a:t> </a:t>
            </a:r>
            <a:r>
              <a:rPr lang="en-US" sz="1600" err="1"/>
              <a:t>menor</a:t>
            </a:r>
            <a:r>
              <a:rPr lang="en-US" sz="16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600" dirty="0" err="1">
                <a:ea typeface="+mn-lt"/>
                <a:cs typeface="+mn-lt"/>
              </a:rPr>
              <a:t>Axialidade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proporção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escala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hierárquica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indicam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artistas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egípcios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teriam</a:t>
            </a:r>
            <a:r>
              <a:rPr lang="en-US" sz="1600" dirty="0">
                <a:ea typeface="+mn-lt"/>
                <a:cs typeface="+mn-lt"/>
              </a:rPr>
              <a:t> que usar a </a:t>
            </a:r>
            <a:r>
              <a:rPr lang="en-US" sz="1600" dirty="0" err="1">
                <a:ea typeface="+mn-lt"/>
                <a:cs typeface="+mn-lt"/>
              </a:rPr>
              <a:t>matemática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construir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sua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composição</a:t>
            </a:r>
            <a:r>
              <a:rPr lang="en-US" sz="1600" dirty="0">
                <a:ea typeface="+mn-lt"/>
                <a:cs typeface="+mn-lt"/>
              </a:rPr>
              <a:t>. Artistas </a:t>
            </a:r>
            <a:r>
              <a:rPr lang="en-US" sz="1600" dirty="0" err="1">
                <a:ea typeface="+mn-lt"/>
                <a:cs typeface="+mn-lt"/>
              </a:rPr>
              <a:t>egípcios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antigos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usavam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linhas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referência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verticais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horizontais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manter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dirty="0" err="1">
                <a:ea typeface="+mn-lt"/>
                <a:cs typeface="+mn-lt"/>
              </a:rPr>
              <a:t>proporções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corretas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seu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trabalho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muitos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túmulos</a:t>
            </a:r>
            <a:r>
              <a:rPr lang="en-US" sz="1600" dirty="0">
                <a:ea typeface="+mn-lt"/>
                <a:cs typeface="+mn-lt"/>
              </a:rPr>
              <a:t>, as </a:t>
            </a:r>
            <a:r>
              <a:rPr lang="en-US" sz="1600" dirty="0" err="1">
                <a:ea typeface="+mn-lt"/>
                <a:cs typeface="+mn-lt"/>
              </a:rPr>
              <a:t>paredes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ainda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carregam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essas</a:t>
            </a:r>
            <a:r>
              <a:rPr lang="en-US" sz="1600" dirty="0">
                <a:ea typeface="+mn-lt"/>
                <a:cs typeface="+mn-lt"/>
              </a:rPr>
              <a:t> grades </a:t>
            </a:r>
            <a:r>
              <a:rPr lang="en-US" sz="1600" dirty="0" err="1">
                <a:ea typeface="+mn-lt"/>
                <a:cs typeface="+mn-lt"/>
              </a:rPr>
              <a:t>usadas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garantir</a:t>
            </a:r>
            <a:r>
              <a:rPr lang="en-US" sz="1600" dirty="0">
                <a:ea typeface="+mn-lt"/>
                <a:cs typeface="+mn-lt"/>
              </a:rPr>
              <a:t> que as </a:t>
            </a:r>
            <a:r>
              <a:rPr lang="en-US" sz="1600" dirty="0" err="1">
                <a:ea typeface="+mn-lt"/>
                <a:cs typeface="+mn-lt"/>
              </a:rPr>
              <a:t>convenções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fossem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mantidas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pelos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artistas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baixos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aprendizes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dirty="0" err="1">
                <a:ea typeface="+mn-lt"/>
                <a:cs typeface="+mn-lt"/>
              </a:rPr>
              <a:t>trabalham</a:t>
            </a:r>
            <a:r>
              <a:rPr lang="en-US" sz="1600" dirty="0">
                <a:ea typeface="+mn-lt"/>
                <a:cs typeface="+mn-lt"/>
              </a:rPr>
              <a:t> para o </a:t>
            </a:r>
            <a:r>
              <a:rPr lang="en-US" sz="1600" dirty="0" err="1">
                <a:ea typeface="+mn-lt"/>
                <a:cs typeface="+mn-lt"/>
              </a:rPr>
              <a:t>mestre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artista</a:t>
            </a:r>
            <a:r>
              <a:rPr lang="en-US" sz="1600" dirty="0">
                <a:ea typeface="+mn-lt"/>
                <a:cs typeface="+mn-lt"/>
              </a:rPr>
              <a:t>. A </a:t>
            </a:r>
            <a:r>
              <a:rPr lang="en-US" sz="1600" dirty="0" err="1">
                <a:ea typeface="+mn-lt"/>
                <a:cs typeface="+mn-lt"/>
              </a:rPr>
              <a:t>ordem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política</a:t>
            </a:r>
            <a:r>
              <a:rPr lang="en-US" sz="1600" dirty="0">
                <a:ea typeface="+mn-lt"/>
                <a:cs typeface="+mn-lt"/>
              </a:rPr>
              <a:t> e religiosa, </a:t>
            </a:r>
            <a:r>
              <a:rPr lang="en-US" sz="1600" dirty="0" err="1">
                <a:ea typeface="+mn-lt"/>
                <a:cs typeface="+mn-lt"/>
              </a:rPr>
              <a:t>bem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dirty="0" err="1">
                <a:ea typeface="+mn-lt"/>
                <a:cs typeface="+mn-lt"/>
              </a:rPr>
              <a:t>ordem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artística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foi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mantida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arte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egípcia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7F8C3A1-B6C6-154E-365D-2AA417BB8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8" r="-1" b="3059"/>
          <a:stretch/>
        </p:blipFill>
        <p:spPr>
          <a:xfrm>
            <a:off x="6297079" y="625683"/>
            <a:ext cx="5509295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B30EF-BD98-AB5B-2DF9-641D4EBC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CARACTERÍSTICAS DA ARTE EGÍPCIA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09E9-744E-34C7-EE72-4B146D589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43" y="2400789"/>
            <a:ext cx="4987676" cy="44614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Figuras </a:t>
            </a:r>
            <a:r>
              <a:rPr lang="en-US" sz="1800" dirty="0" err="1">
                <a:ea typeface="+mn-lt"/>
                <a:cs typeface="+mn-lt"/>
              </a:rPr>
              <a:t>importantes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geralmente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retratadas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sobrepostas</a:t>
            </a:r>
            <a:r>
              <a:rPr lang="en-US" sz="1800" dirty="0">
                <a:ea typeface="+mn-lt"/>
                <a:cs typeface="+mn-lt"/>
              </a:rPr>
              <a:t>, mas </a:t>
            </a:r>
            <a:r>
              <a:rPr lang="en-US" sz="1800" dirty="0" err="1">
                <a:ea typeface="+mn-lt"/>
                <a:cs typeface="+mn-lt"/>
              </a:rPr>
              <a:t>figuras</a:t>
            </a:r>
            <a:r>
              <a:rPr lang="en-US" sz="1800" dirty="0">
                <a:ea typeface="+mn-lt"/>
                <a:cs typeface="+mn-lt"/>
              </a:rPr>
              <a:t> de servos </a:t>
            </a:r>
            <a:r>
              <a:rPr lang="en-US" sz="1800" dirty="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. Cada </a:t>
            </a:r>
            <a:r>
              <a:rPr lang="en-US" sz="1800" dirty="0" err="1">
                <a:ea typeface="+mn-lt"/>
                <a:cs typeface="+mn-lt"/>
              </a:rPr>
              <a:t>objeto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elemento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cena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foi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projetado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 err="1">
                <a:ea typeface="+mn-lt"/>
                <a:cs typeface="+mn-lt"/>
              </a:rPr>
              <a:t>extraído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seu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ângulo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mais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reconhecível</a:t>
            </a:r>
            <a:r>
              <a:rPr lang="en-US" sz="1800" dirty="0">
                <a:ea typeface="+mn-lt"/>
                <a:cs typeface="+mn-lt"/>
              </a:rPr>
              <a:t>.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objetos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cena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foram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então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agrupados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dirty="0" err="1">
                <a:ea typeface="+mn-lt"/>
                <a:cs typeface="+mn-lt"/>
              </a:rPr>
              <a:t>criar</a:t>
            </a:r>
            <a:r>
              <a:rPr lang="en-US" sz="1800" dirty="0">
                <a:ea typeface="+mn-lt"/>
                <a:cs typeface="+mn-lt"/>
              </a:rPr>
              <a:t> o </a:t>
            </a:r>
            <a:r>
              <a:rPr lang="en-US" sz="1800" dirty="0" err="1">
                <a:ea typeface="+mn-lt"/>
                <a:cs typeface="+mn-lt"/>
              </a:rPr>
              <a:t>todo</a:t>
            </a:r>
            <a:r>
              <a:rPr lang="en-US" sz="1800" dirty="0">
                <a:ea typeface="+mn-lt"/>
                <a:cs typeface="+mn-lt"/>
              </a:rPr>
              <a:t>. É </a:t>
            </a:r>
            <a:r>
              <a:rPr lang="en-US" sz="1800" dirty="0" err="1">
                <a:ea typeface="+mn-lt"/>
                <a:cs typeface="+mn-lt"/>
              </a:rPr>
              <a:t>por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isso</a:t>
            </a:r>
            <a:r>
              <a:rPr lang="en-US" sz="1800" dirty="0">
                <a:ea typeface="+mn-lt"/>
                <a:cs typeface="+mn-lt"/>
              </a:rPr>
              <a:t> que imagens de </a:t>
            </a:r>
            <a:r>
              <a:rPr lang="en-US" sz="1800" dirty="0" err="1">
                <a:ea typeface="+mn-lt"/>
                <a:cs typeface="+mn-lt"/>
              </a:rPr>
              <a:t>pessoas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mostram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seu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rosto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cintura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 err="1">
                <a:ea typeface="+mn-lt"/>
                <a:cs typeface="+mn-lt"/>
              </a:rPr>
              <a:t>membros</a:t>
            </a:r>
            <a:r>
              <a:rPr lang="en-US" sz="1800" dirty="0">
                <a:ea typeface="+mn-lt"/>
                <a:cs typeface="+mn-lt"/>
              </a:rPr>
              <a:t> no </a:t>
            </a:r>
            <a:r>
              <a:rPr lang="en-US" sz="1800" dirty="0" err="1">
                <a:ea typeface="+mn-lt"/>
                <a:cs typeface="+mn-lt"/>
              </a:rPr>
              <a:t>perfil</a:t>
            </a:r>
            <a:r>
              <a:rPr lang="en-US" sz="1800" dirty="0">
                <a:ea typeface="+mn-lt"/>
                <a:cs typeface="+mn-lt"/>
              </a:rPr>
              <a:t>, mas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olhos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 err="1">
                <a:ea typeface="+mn-lt"/>
                <a:cs typeface="+mn-lt"/>
              </a:rPr>
              <a:t>ombros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mostrados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voltados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frontalmente</a:t>
            </a:r>
            <a:r>
              <a:rPr lang="en-US" sz="1800" dirty="0">
                <a:ea typeface="+mn-lt"/>
                <a:cs typeface="+mn-lt"/>
              </a:rPr>
              <a:t>. </a:t>
            </a:r>
            <a:r>
              <a:rPr lang="en-US" sz="1800" dirty="0" err="1">
                <a:ea typeface="+mn-lt"/>
                <a:cs typeface="+mn-lt"/>
              </a:rPr>
              <a:t>Essas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cenas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são</a:t>
            </a:r>
            <a:r>
              <a:rPr lang="en-US" sz="1800" dirty="0">
                <a:ea typeface="+mn-lt"/>
                <a:cs typeface="+mn-lt"/>
              </a:rPr>
              <a:t> imagens </a:t>
            </a:r>
            <a:r>
              <a:rPr lang="en-US" sz="1800" dirty="0" err="1">
                <a:ea typeface="+mn-lt"/>
                <a:cs typeface="+mn-lt"/>
              </a:rPr>
              <a:t>compostas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projetadas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dirty="0" err="1">
                <a:ea typeface="+mn-lt"/>
                <a:cs typeface="+mn-lt"/>
              </a:rPr>
              <a:t>fornecer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informações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completas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sobre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relação</a:t>
            </a:r>
            <a:r>
              <a:rPr lang="en-US" sz="1800" dirty="0">
                <a:ea typeface="+mn-lt"/>
                <a:cs typeface="+mn-lt"/>
              </a:rPr>
              <a:t> dos </a:t>
            </a:r>
            <a:r>
              <a:rPr lang="en-US" sz="1800" dirty="0" err="1">
                <a:ea typeface="+mn-lt"/>
                <a:cs typeface="+mn-lt"/>
              </a:rPr>
              <a:t>objetos</a:t>
            </a:r>
            <a:r>
              <a:rPr lang="en-US" sz="1800" dirty="0">
                <a:ea typeface="+mn-lt"/>
                <a:cs typeface="+mn-lt"/>
              </a:rPr>
              <a:t> entre </a:t>
            </a:r>
            <a:r>
              <a:rPr lang="en-US" sz="1800" dirty="0" err="1">
                <a:ea typeface="+mn-lt"/>
                <a:cs typeface="+mn-lt"/>
              </a:rPr>
              <a:t>si</a:t>
            </a:r>
            <a:r>
              <a:rPr lang="en-US" sz="1800" dirty="0">
                <a:ea typeface="+mn-lt"/>
                <a:cs typeface="+mn-lt"/>
              </a:rPr>
              <a:t>, e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de um </a:t>
            </a:r>
            <a:r>
              <a:rPr lang="en-US" sz="1800" dirty="0" err="1">
                <a:ea typeface="+mn-lt"/>
                <a:cs typeface="+mn-lt"/>
              </a:rPr>
              <a:t>único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ponto</a:t>
            </a:r>
            <a:r>
              <a:rPr lang="en-US" sz="1800" dirty="0">
                <a:ea typeface="+mn-lt"/>
                <a:cs typeface="+mn-lt"/>
              </a:rPr>
              <a:t> de vista.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995524A-8384-0180-3EBD-8FB0EF015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r="2375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0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72874-64D2-AAEC-4C74-916FB938F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CARACTERÍSTICAS DA ARTE EGÍPCIA</a:t>
            </a:r>
          </a:p>
        </p:txBody>
      </p:sp>
      <p:sp>
        <p:nvSpPr>
          <p:cNvPr id="11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74A2-BFB9-AB62-7B9F-8B0C7F494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63" y="2295907"/>
            <a:ext cx="5135462" cy="439864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>
                <a:ea typeface="+mn-lt"/>
                <a:cs typeface="+mn-lt"/>
              </a:rPr>
              <a:t>Também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foram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aplicadas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regras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às</a:t>
            </a:r>
            <a:r>
              <a:rPr lang="en-US" sz="1600" dirty="0">
                <a:ea typeface="+mn-lt"/>
                <a:cs typeface="+mn-lt"/>
              </a:rPr>
              <a:t> poses e </a:t>
            </a:r>
            <a:r>
              <a:rPr lang="en-US" sz="1600" dirty="0" err="1">
                <a:ea typeface="+mn-lt"/>
                <a:cs typeface="+mn-lt"/>
              </a:rPr>
              <a:t>gestos</a:t>
            </a:r>
            <a:r>
              <a:rPr lang="en-US" sz="1600" dirty="0">
                <a:ea typeface="+mn-lt"/>
                <a:cs typeface="+mn-lt"/>
              </a:rPr>
              <a:t> das </a:t>
            </a:r>
            <a:r>
              <a:rPr lang="en-US" sz="1600" dirty="0" err="1">
                <a:ea typeface="+mn-lt"/>
                <a:cs typeface="+mn-lt"/>
              </a:rPr>
              <a:t>figuras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refletir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significado</a:t>
            </a:r>
            <a:r>
              <a:rPr lang="en-US" sz="1600" dirty="0">
                <a:ea typeface="+mn-lt"/>
                <a:cs typeface="+mn-lt"/>
              </a:rPr>
              <a:t> do que a </a:t>
            </a:r>
            <a:r>
              <a:rPr lang="en-US" sz="1600" dirty="0" err="1">
                <a:ea typeface="+mn-lt"/>
                <a:cs typeface="+mn-lt"/>
              </a:rPr>
              <a:t>pessoa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estava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fazendo</a:t>
            </a:r>
            <a:r>
              <a:rPr lang="en-US" sz="1600" dirty="0">
                <a:ea typeface="+mn-lt"/>
                <a:cs typeface="+mn-lt"/>
              </a:rPr>
              <a:t>. Um </a:t>
            </a:r>
            <a:r>
              <a:rPr lang="en-US" sz="1600" dirty="0" err="1">
                <a:ea typeface="+mn-lt"/>
                <a:cs typeface="+mn-lt"/>
              </a:rPr>
              <a:t>antigo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artista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egípcio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retrataria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figura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um </a:t>
            </a:r>
            <a:r>
              <a:rPr lang="en-US" sz="1600" dirty="0" err="1">
                <a:ea typeface="+mn-lt"/>
                <a:cs typeface="+mn-lt"/>
              </a:rPr>
              <a:t>ato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adoração</a:t>
            </a:r>
            <a:r>
              <a:rPr lang="en-US" sz="1600" dirty="0">
                <a:ea typeface="+mn-lt"/>
                <a:cs typeface="+mn-lt"/>
              </a:rPr>
              <a:t> com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dois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braços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estendidos</a:t>
            </a:r>
            <a:r>
              <a:rPr lang="en-US" sz="1600" dirty="0">
                <a:ea typeface="+mn-lt"/>
                <a:cs typeface="+mn-lt"/>
              </a:rPr>
              <a:t> para a </a:t>
            </a:r>
            <a:r>
              <a:rPr lang="en-US" sz="1600" dirty="0" err="1">
                <a:ea typeface="+mn-lt"/>
                <a:cs typeface="+mn-lt"/>
              </a:rPr>
              <a:t>frente</a:t>
            </a:r>
            <a:r>
              <a:rPr lang="en-US" sz="1600" dirty="0">
                <a:ea typeface="+mn-lt"/>
                <a:cs typeface="+mn-lt"/>
              </a:rPr>
              <a:t> com as </a:t>
            </a:r>
            <a:r>
              <a:rPr lang="en-US" sz="1600" dirty="0" err="1">
                <a:ea typeface="+mn-lt"/>
                <a:cs typeface="+mn-lt"/>
              </a:rPr>
              <a:t>mãos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cima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/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600" dirty="0" err="1">
                <a:ea typeface="+mn-lt"/>
                <a:cs typeface="+mn-lt"/>
              </a:rPr>
              <a:t>Embora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dirty="0" err="1">
                <a:ea typeface="+mn-lt"/>
                <a:cs typeface="+mn-lt"/>
              </a:rPr>
              <a:t>obras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arte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dirty="0" err="1">
                <a:ea typeface="+mn-lt"/>
                <a:cs typeface="+mn-lt"/>
              </a:rPr>
              <a:t>são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produzidas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hoje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geralmente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feitas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serem</a:t>
            </a:r>
            <a:r>
              <a:rPr lang="en-US" sz="1600" dirty="0">
                <a:ea typeface="+mn-lt"/>
                <a:cs typeface="+mn-lt"/>
              </a:rPr>
              <a:t> vistas </a:t>
            </a:r>
            <a:r>
              <a:rPr lang="en-US" sz="1600" dirty="0" err="1">
                <a:ea typeface="+mn-lt"/>
                <a:cs typeface="+mn-lt"/>
              </a:rPr>
              <a:t>por</a:t>
            </a:r>
            <a:r>
              <a:rPr lang="en-US" sz="1600" dirty="0">
                <a:ea typeface="+mn-lt"/>
                <a:cs typeface="+mn-lt"/>
              </a:rPr>
              <a:t> um </a:t>
            </a:r>
            <a:r>
              <a:rPr lang="en-US" sz="1600" dirty="0" err="1">
                <a:ea typeface="+mn-lt"/>
                <a:cs typeface="+mn-lt"/>
              </a:rPr>
              <a:t>público</a:t>
            </a:r>
            <a:r>
              <a:rPr lang="en-US" sz="1600" dirty="0">
                <a:ea typeface="+mn-lt"/>
                <a:cs typeface="+mn-lt"/>
              </a:rPr>
              <a:t>, a </a:t>
            </a:r>
            <a:r>
              <a:rPr lang="en-US" sz="1600" dirty="0" err="1">
                <a:ea typeface="+mn-lt"/>
                <a:cs typeface="+mn-lt"/>
              </a:rPr>
              <a:t>arte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egípcia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antiga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difere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muito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dirty="0" err="1">
                <a:ea typeface="+mn-lt"/>
                <a:cs typeface="+mn-lt"/>
              </a:rPr>
              <a:t>esse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respeito</a:t>
            </a:r>
            <a:r>
              <a:rPr lang="en-US" sz="1600" dirty="0">
                <a:ea typeface="+mn-lt"/>
                <a:cs typeface="+mn-lt"/>
              </a:rPr>
              <a:t>. É </a:t>
            </a:r>
            <a:r>
              <a:rPr lang="en-US" sz="1600" dirty="0" err="1">
                <a:ea typeface="+mn-lt"/>
                <a:cs typeface="+mn-lt"/>
              </a:rPr>
              <a:t>importante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lembrar</a:t>
            </a:r>
            <a:r>
              <a:rPr lang="en-US" sz="1600" dirty="0">
                <a:ea typeface="+mn-lt"/>
                <a:cs typeface="+mn-lt"/>
              </a:rPr>
              <a:t> que a </a:t>
            </a:r>
            <a:r>
              <a:rPr lang="en-US" sz="1600" dirty="0" err="1">
                <a:ea typeface="+mn-lt"/>
                <a:cs typeface="+mn-lt"/>
              </a:rPr>
              <a:t>arte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egípcia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antiga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nunca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foi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destinada</a:t>
            </a:r>
            <a:r>
              <a:rPr lang="en-US" sz="1600" dirty="0">
                <a:ea typeface="+mn-lt"/>
                <a:cs typeface="+mn-lt"/>
              </a:rPr>
              <a:t> a ser vista </a:t>
            </a:r>
            <a:r>
              <a:rPr lang="en-US" sz="1600" dirty="0" err="1">
                <a:ea typeface="+mn-lt"/>
                <a:cs typeface="+mn-lt"/>
              </a:rPr>
              <a:t>por</a:t>
            </a:r>
            <a:r>
              <a:rPr lang="en-US" sz="1600" dirty="0">
                <a:ea typeface="+mn-lt"/>
                <a:cs typeface="+mn-lt"/>
              </a:rPr>
              <a:t> outros. </a:t>
            </a:r>
            <a:r>
              <a:rPr lang="en-US" sz="1600" dirty="0" err="1">
                <a:ea typeface="+mn-lt"/>
                <a:cs typeface="+mn-lt"/>
              </a:rPr>
              <a:t>Essas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obras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foram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feitas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exclusivamente</a:t>
            </a:r>
            <a:r>
              <a:rPr lang="en-US" sz="1600" dirty="0">
                <a:ea typeface="+mn-lt"/>
                <a:cs typeface="+mn-lt"/>
              </a:rPr>
              <a:t> para o </a:t>
            </a:r>
            <a:r>
              <a:rPr lang="en-US" sz="1600" dirty="0" err="1">
                <a:ea typeface="+mn-lt"/>
                <a:cs typeface="+mn-lt"/>
              </a:rPr>
              <a:t>falecido</a:t>
            </a:r>
            <a:r>
              <a:rPr lang="en-US" sz="1600" dirty="0">
                <a:ea typeface="+mn-lt"/>
                <a:cs typeface="+mn-lt"/>
              </a:rPr>
              <a:t>, pois </a:t>
            </a:r>
            <a:r>
              <a:rPr lang="en-US" sz="1600" dirty="0" err="1">
                <a:ea typeface="+mn-lt"/>
                <a:cs typeface="+mn-lt"/>
              </a:rPr>
              <a:t>seu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único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propósito</a:t>
            </a:r>
            <a:r>
              <a:rPr lang="en-US" sz="1600" dirty="0">
                <a:ea typeface="+mn-lt"/>
                <a:cs typeface="+mn-lt"/>
              </a:rPr>
              <a:t> era </a:t>
            </a:r>
            <a:r>
              <a:rPr lang="en-US" sz="1600" dirty="0" err="1">
                <a:ea typeface="+mn-lt"/>
                <a:cs typeface="+mn-lt"/>
              </a:rPr>
              <a:t>guiar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espírito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vida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após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dirty="0" err="1">
                <a:ea typeface="+mn-lt"/>
                <a:cs typeface="+mn-lt"/>
              </a:rPr>
              <a:t>morte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decorar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dirty="0" err="1">
                <a:ea typeface="+mn-lt"/>
                <a:cs typeface="+mn-lt"/>
              </a:rPr>
              <a:t>tumba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/>
          </a:p>
        </p:txBody>
      </p:sp>
      <p:pic>
        <p:nvPicPr>
          <p:cNvPr id="4" name="Picture 4" descr="A picture containing text, indoor, bunch, altar&#10;&#10;Description automatically generated">
            <a:extLst>
              <a:ext uri="{FF2B5EF4-FFF2-40B4-BE49-F238E27FC236}">
                <a16:creationId xmlns:a16="http://schemas.microsoft.com/office/drawing/2014/main" id="{FC5F3908-8A2C-21A1-1B2D-7CD6DFB34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5" r="21943" b="-1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2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2B0A3A-FB9B-87E6-ECAA-13711C240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385" b="1226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5E93BB-B457-9656-D488-B002233C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A ESTABILIDADE E O ANONIMATO EGÍPCIO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8B0C-C884-3E80-B2AA-B22E4794A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As artes demonstradas nos túmulos, templos, pinturas, esculturas acabaram por se tornar essenciais para o estudo da civilização do Egito Antigo. Boa parte de sua história passou a ser conhecida devido às obras encontradas nos locais habitados pelas civilizações passadas.</a:t>
            </a:r>
            <a:endParaRPr lang="en-US" sz="2000"/>
          </a:p>
          <a:p>
            <a:endParaRPr lang="en-US" sz="2000"/>
          </a:p>
          <a:p>
            <a:r>
              <a:rPr lang="en-US" sz="2000">
                <a:ea typeface="+mn-lt"/>
                <a:cs typeface="+mn-lt"/>
              </a:rPr>
              <a:t>Como já dito anteriormente, a influência externa exercida sobre a cultura egípcia foi muito baixa, portanto, o estilo artístico permaneceu estável durante 3000 anos. 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61088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text, ceiling, arch, altar&#10;&#10;Description automatically generated">
            <a:extLst>
              <a:ext uri="{FF2B5EF4-FFF2-40B4-BE49-F238E27FC236}">
                <a16:creationId xmlns:a16="http://schemas.microsoft.com/office/drawing/2014/main" id="{BA8B01FB-A235-D491-987B-7CC5D6952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" r="-1" b="26849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50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0D924-69B5-4175-9924-999CC2C6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89" y="1711923"/>
            <a:ext cx="3968208" cy="4119832"/>
          </a:xfrm>
        </p:spPr>
        <p:txBody>
          <a:bodyPr anchor="t">
            <a:normAutofit/>
          </a:bodyPr>
          <a:lstStyle/>
          <a:p>
            <a:r>
              <a:rPr lang="en-US" sz="3700" dirty="0">
                <a:solidFill>
                  <a:schemeClr val="accent4">
                    <a:lumMod val="50000"/>
                  </a:schemeClr>
                </a:solidFill>
              </a:rPr>
              <a:t>A ESTABILIDADE E O ANONIMATO EGÍPCIO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DA883-A1DF-6D2A-C2AD-CAE8F575B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258" y="1151208"/>
            <a:ext cx="6148927" cy="468054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O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anonimato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dos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artistas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das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obras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foi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um dos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elementos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que se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destacam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A 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maioria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dos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artistas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permancem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desconhecidos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até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hoje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Isso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deve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pois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era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tão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focada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demonstrar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esteticamente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 sim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praticar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como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forma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manifestação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religiosa 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espiritual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Boa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das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artes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verdade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foram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feitas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por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artistas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desconhecidos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Esse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elemento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egípcia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também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causa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ainda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mistério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sobre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sua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cultura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sua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civilização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artística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difere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bastante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contemporânea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atual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94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DFA28-7495-D7DA-00D9-CD218C0FA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PINTURAS EGÍPCIAS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12300-0245-1126-467F-17D2BAA9A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29" y="2443921"/>
            <a:ext cx="4728885" cy="41307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geral</a:t>
            </a:r>
            <a:r>
              <a:rPr lang="en-US" sz="1800" dirty="0">
                <a:ea typeface="+mn-lt"/>
                <a:cs typeface="+mn-lt"/>
              </a:rPr>
              <a:t>, as pinturas </a:t>
            </a:r>
            <a:r>
              <a:rPr lang="en-US" sz="1800" dirty="0" err="1">
                <a:ea typeface="+mn-lt"/>
                <a:cs typeface="+mn-lt"/>
              </a:rPr>
              <a:t>egípcias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tinham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três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características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principais</a:t>
            </a:r>
            <a:r>
              <a:rPr lang="en-US" sz="1800" dirty="0">
                <a:ea typeface="+mn-lt"/>
                <a:cs typeface="+mn-lt"/>
              </a:rPr>
              <a:t>:</a:t>
            </a:r>
          </a:p>
          <a:p>
            <a:endParaRPr lang="en-US" sz="1800" dirty="0"/>
          </a:p>
          <a:p>
            <a:r>
              <a:rPr lang="en-US" sz="1800" err="1">
                <a:ea typeface="+mn-lt"/>
                <a:cs typeface="+mn-lt"/>
              </a:rPr>
              <a:t>Buscava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retratar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fatos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acontecimentos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históricos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err="1">
                <a:ea typeface="+mn-lt"/>
                <a:cs typeface="+mn-lt"/>
              </a:rPr>
              <a:t>feitos</a:t>
            </a:r>
            <a:r>
              <a:rPr lang="en-US" sz="1800" dirty="0">
                <a:ea typeface="+mn-lt"/>
                <a:cs typeface="+mn-lt"/>
              </a:rPr>
              <a:t> dos </a:t>
            </a:r>
            <a:r>
              <a:rPr lang="en-US" sz="1800" err="1">
                <a:ea typeface="+mn-lt"/>
                <a:cs typeface="+mn-lt"/>
              </a:rPr>
              <a:t>faraós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r>
              <a:rPr lang="en-US" sz="1800" err="1">
                <a:ea typeface="+mn-lt"/>
                <a:cs typeface="+mn-lt"/>
              </a:rPr>
              <a:t>Coloridos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err="1">
                <a:ea typeface="+mn-lt"/>
                <a:cs typeface="+mn-lt"/>
              </a:rPr>
              <a:t>tinta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lisa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sem</a:t>
            </a:r>
            <a:r>
              <a:rPr lang="en-US" sz="1800" dirty="0">
                <a:ea typeface="+mn-lt"/>
                <a:cs typeface="+mn-lt"/>
              </a:rPr>
              <a:t> claro-</a:t>
            </a:r>
            <a:r>
              <a:rPr lang="en-US" sz="1800" err="1">
                <a:ea typeface="+mn-lt"/>
                <a:cs typeface="+mn-lt"/>
              </a:rPr>
              <a:t>escuro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err="1">
                <a:ea typeface="+mn-lt"/>
                <a:cs typeface="+mn-lt"/>
              </a:rPr>
              <a:t>sem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indicação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err="1">
                <a:ea typeface="+mn-lt"/>
                <a:cs typeface="+mn-lt"/>
              </a:rPr>
              <a:t>relevo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r>
              <a:rPr lang="en-US" sz="1800" dirty="0">
                <a:ea typeface="+mn-lt"/>
                <a:cs typeface="+mn-lt"/>
              </a:rPr>
              <a:t>O </a:t>
            </a:r>
            <a:r>
              <a:rPr lang="en-US" sz="1800" err="1">
                <a:ea typeface="+mn-lt"/>
                <a:cs typeface="+mn-lt"/>
              </a:rPr>
              <a:t>tronco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err="1">
                <a:ea typeface="+mn-lt"/>
                <a:cs typeface="+mn-lt"/>
              </a:rPr>
              <a:t>pessoa</a:t>
            </a:r>
            <a:r>
              <a:rPr lang="en-US" sz="1800" dirty="0">
                <a:ea typeface="+mn-lt"/>
                <a:cs typeface="+mn-lt"/>
              </a:rPr>
              <a:t> era </a:t>
            </a:r>
            <a:r>
              <a:rPr lang="en-US" sz="1800" err="1">
                <a:ea typeface="+mn-lt"/>
                <a:cs typeface="+mn-lt"/>
              </a:rPr>
              <a:t>representado</a:t>
            </a:r>
            <a:r>
              <a:rPr lang="en-US" sz="1800" dirty="0">
                <a:ea typeface="+mn-lt"/>
                <a:cs typeface="+mn-lt"/>
              </a:rPr>
              <a:t> sempre de </a:t>
            </a:r>
            <a:r>
              <a:rPr lang="en-US" sz="1800" err="1">
                <a:ea typeface="+mn-lt"/>
                <a:cs typeface="+mn-lt"/>
              </a:rPr>
              <a:t>frente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enquanto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sua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cabeça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suas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pernas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err="1">
                <a:ea typeface="+mn-lt"/>
                <a:cs typeface="+mn-lt"/>
              </a:rPr>
              <a:t>seus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pés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vistos de </a:t>
            </a:r>
            <a:r>
              <a:rPr lang="en-US" sz="1800" err="1">
                <a:ea typeface="+mn-lt"/>
                <a:cs typeface="+mn-lt"/>
              </a:rPr>
              <a:t>perfil</a:t>
            </a:r>
            <a:r>
              <a:rPr lang="en-US" sz="1800" dirty="0"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4" descr="A picture containing text, stone&#10;&#10;Description automatically generated">
            <a:extLst>
              <a:ext uri="{FF2B5EF4-FFF2-40B4-BE49-F238E27FC236}">
                <a16:creationId xmlns:a16="http://schemas.microsoft.com/office/drawing/2014/main" id="{B991DFAB-2174-E2C1-063A-AE7CD99EF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44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AC54B-4326-49EB-C565-F5C204E8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PINTURAS EGÍPCIAS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2579-4B5E-95FF-6378-FEB4E1D56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55" y="2300148"/>
            <a:ext cx="4843904" cy="44614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A </a:t>
            </a:r>
            <a:r>
              <a:rPr lang="en-US" sz="1800" dirty="0" err="1">
                <a:ea typeface="+mn-lt"/>
                <a:cs typeface="+mn-lt"/>
              </a:rPr>
              <a:t>hierarquia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</a:t>
            </a:r>
            <a:r>
              <a:rPr lang="en-US" sz="1800" dirty="0">
                <a:ea typeface="+mn-lt"/>
                <a:cs typeface="+mn-lt"/>
              </a:rPr>
              <a:t> pintura era </a:t>
            </a:r>
            <a:r>
              <a:rPr lang="en-US" sz="1800" dirty="0" err="1">
                <a:ea typeface="+mn-lt"/>
                <a:cs typeface="+mn-lt"/>
              </a:rPr>
              <a:t>representada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pelo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tamanho</a:t>
            </a:r>
            <a:r>
              <a:rPr lang="en-US" sz="1800" dirty="0">
                <a:ea typeface="+mn-lt"/>
                <a:cs typeface="+mn-lt"/>
              </a:rPr>
              <a:t> das </a:t>
            </a:r>
            <a:r>
              <a:rPr lang="en-US" sz="1800" dirty="0" err="1">
                <a:ea typeface="+mn-lt"/>
                <a:cs typeface="+mn-lt"/>
              </a:rPr>
              <a:t>pessoas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seja</a:t>
            </a:r>
            <a:r>
              <a:rPr lang="en-US" sz="1800" dirty="0">
                <a:ea typeface="+mn-lt"/>
                <a:cs typeface="+mn-lt"/>
              </a:rPr>
              <a:t>, as </a:t>
            </a:r>
            <a:r>
              <a:rPr lang="en-US" sz="1800" dirty="0" err="1">
                <a:ea typeface="+mn-lt"/>
                <a:cs typeface="+mn-lt"/>
              </a:rPr>
              <a:t>pessoas</a:t>
            </a:r>
            <a:r>
              <a:rPr lang="en-US" sz="1800" dirty="0">
                <a:ea typeface="+mn-lt"/>
                <a:cs typeface="+mn-lt"/>
              </a:rPr>
              <a:t> com </a:t>
            </a:r>
            <a:r>
              <a:rPr lang="en-US" sz="1800" dirty="0" err="1">
                <a:ea typeface="+mn-lt"/>
                <a:cs typeface="+mn-lt"/>
              </a:rPr>
              <a:t>maior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importância</a:t>
            </a:r>
            <a:r>
              <a:rPr lang="en-US" sz="1800" dirty="0">
                <a:ea typeface="+mn-lt"/>
                <a:cs typeface="+mn-lt"/>
              </a:rPr>
              <a:t> no </a:t>
            </a:r>
            <a:r>
              <a:rPr lang="en-US" sz="1800" dirty="0" err="1">
                <a:ea typeface="+mn-lt"/>
                <a:cs typeface="+mn-lt"/>
              </a:rPr>
              <a:t>reino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representadas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maiores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relação</a:t>
            </a:r>
            <a:r>
              <a:rPr lang="en-US" sz="1800" dirty="0">
                <a:ea typeface="+mn-lt"/>
                <a:cs typeface="+mn-lt"/>
              </a:rPr>
              <a:t> as </a:t>
            </a:r>
            <a:r>
              <a:rPr lang="en-US" sz="1800" dirty="0" err="1">
                <a:ea typeface="+mn-lt"/>
                <a:cs typeface="+mn-lt"/>
              </a:rPr>
              <a:t>outras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Nesta </a:t>
            </a:r>
            <a:r>
              <a:rPr lang="en-US" sz="1800" dirty="0" err="1">
                <a:ea typeface="+mn-lt"/>
                <a:cs typeface="+mn-lt"/>
              </a:rPr>
              <a:t>ordem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grandeza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tem</a:t>
            </a:r>
            <a:r>
              <a:rPr lang="en-US" sz="1800" dirty="0">
                <a:ea typeface="+mn-lt"/>
                <a:cs typeface="+mn-lt"/>
              </a:rPr>
              <a:t>-se: o rei, a </a:t>
            </a:r>
            <a:r>
              <a:rPr lang="en-US" sz="1800" dirty="0" err="1">
                <a:ea typeface="+mn-lt"/>
                <a:cs typeface="+mn-lt"/>
              </a:rPr>
              <a:t>mulher</a:t>
            </a:r>
            <a:r>
              <a:rPr lang="en-US" sz="1800" dirty="0">
                <a:ea typeface="+mn-lt"/>
                <a:cs typeface="+mn-lt"/>
              </a:rPr>
              <a:t> do rei, o </a:t>
            </a:r>
            <a:r>
              <a:rPr lang="en-US" sz="1800" dirty="0" err="1">
                <a:ea typeface="+mn-lt"/>
                <a:cs typeface="+mn-lt"/>
              </a:rPr>
              <a:t>sacerdote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soldados e o </a:t>
            </a:r>
            <a:r>
              <a:rPr lang="en-US" sz="1800" dirty="0" err="1">
                <a:ea typeface="+mn-lt"/>
                <a:cs typeface="+mn-lt"/>
              </a:rPr>
              <a:t>povo</a:t>
            </a:r>
            <a:r>
              <a:rPr lang="en-US" sz="1800" dirty="0">
                <a:ea typeface="+mn-lt"/>
                <a:cs typeface="+mn-lt"/>
              </a:rPr>
              <a:t>. As </a:t>
            </a:r>
            <a:r>
              <a:rPr lang="en-US" sz="1800" dirty="0" err="1">
                <a:ea typeface="+mn-lt"/>
                <a:cs typeface="+mn-lt"/>
              </a:rPr>
              <a:t>figuras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femininas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pintadas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ocre</a:t>
            </a:r>
            <a:r>
              <a:rPr lang="en-US" sz="1800" dirty="0">
                <a:ea typeface="+mn-lt"/>
                <a:cs typeface="+mn-lt"/>
              </a:rPr>
              <a:t> (</a:t>
            </a:r>
            <a:r>
              <a:rPr lang="en-US" sz="1800" dirty="0" err="1">
                <a:ea typeface="+mn-lt"/>
                <a:cs typeface="+mn-lt"/>
              </a:rPr>
              <a:t>alaranjado</a:t>
            </a:r>
            <a:r>
              <a:rPr lang="en-US" sz="1800" dirty="0">
                <a:ea typeface="+mn-lt"/>
                <a:cs typeface="+mn-lt"/>
              </a:rPr>
              <a:t>), </a:t>
            </a:r>
            <a:r>
              <a:rPr lang="en-US" sz="1800" dirty="0" err="1">
                <a:ea typeface="+mn-lt"/>
                <a:cs typeface="+mn-lt"/>
              </a:rPr>
              <a:t>enquanto</a:t>
            </a:r>
            <a:r>
              <a:rPr lang="en-US" sz="1800" dirty="0">
                <a:ea typeface="+mn-lt"/>
                <a:cs typeface="+mn-lt"/>
              </a:rPr>
              <a:t> que as </a:t>
            </a:r>
            <a:r>
              <a:rPr lang="en-US" sz="1800" dirty="0" err="1">
                <a:ea typeface="+mn-lt"/>
                <a:cs typeface="+mn-lt"/>
              </a:rPr>
              <a:t>masculinas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vermelho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pinturas e </a:t>
            </a:r>
            <a:r>
              <a:rPr lang="en-US" sz="1800" err="1">
                <a:ea typeface="+mn-lt"/>
                <a:cs typeface="+mn-lt"/>
              </a:rPr>
              <a:t>relevos</a:t>
            </a:r>
            <a:r>
              <a:rPr lang="en-US" sz="1800" dirty="0">
                <a:ea typeface="+mn-lt"/>
                <a:cs typeface="+mn-lt"/>
              </a:rPr>
              <a:t>, as </a:t>
            </a:r>
            <a:r>
              <a:rPr lang="en-US" sz="1800" err="1">
                <a:ea typeface="+mn-lt"/>
                <a:cs typeface="+mn-lt"/>
              </a:rPr>
              <a:t>legendas</a:t>
            </a:r>
            <a:r>
              <a:rPr lang="en-US" sz="1800" dirty="0">
                <a:ea typeface="+mn-lt"/>
                <a:cs typeface="+mn-lt"/>
              </a:rPr>
              <a:t> sempre </a:t>
            </a:r>
            <a:r>
              <a:rPr lang="en-US" sz="1800" err="1">
                <a:ea typeface="+mn-lt"/>
                <a:cs typeface="+mn-lt"/>
              </a:rPr>
              <a:t>acompanhavam</a:t>
            </a:r>
            <a:r>
              <a:rPr lang="en-US" sz="1800" dirty="0">
                <a:ea typeface="+mn-lt"/>
                <a:cs typeface="+mn-lt"/>
              </a:rPr>
              <a:t> as imagens/</a:t>
            </a:r>
            <a:r>
              <a:rPr lang="en-US" sz="1800" err="1">
                <a:ea typeface="+mn-lt"/>
                <a:cs typeface="+mn-lt"/>
              </a:rPr>
              <a:t>hieróglifos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err="1">
                <a:ea typeface="+mn-lt"/>
                <a:cs typeface="+mn-lt"/>
              </a:rPr>
              <a:t>elaborar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err="1">
                <a:ea typeface="+mn-lt"/>
                <a:cs typeface="+mn-lt"/>
              </a:rPr>
              <a:t>completar</a:t>
            </a:r>
            <a:r>
              <a:rPr lang="en-US" sz="1800" dirty="0">
                <a:ea typeface="+mn-lt"/>
                <a:cs typeface="+mn-lt"/>
              </a:rPr>
              <a:t> as </a:t>
            </a:r>
            <a:r>
              <a:rPr lang="en-US" sz="1800" err="1">
                <a:ea typeface="+mn-lt"/>
                <a:cs typeface="+mn-lt"/>
              </a:rPr>
              <a:t>histórias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nas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cenas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A9A165F1-5C56-B7BC-0299-18B778684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6" r="2" b="23396"/>
          <a:stretch/>
        </p:blipFill>
        <p:spPr>
          <a:xfrm>
            <a:off x="6753130" y="43144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86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63E27-CE19-87AB-6F63-5B2A6A3E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PINTURAS EGÍPCIAS</a:t>
            </a:r>
          </a:p>
        </p:txBody>
      </p:sp>
      <p:sp>
        <p:nvSpPr>
          <p:cNvPr id="11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54A5-387B-4EA3-4A5C-D9B1188F2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79" y="2281529"/>
            <a:ext cx="5077952" cy="45280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As pinturas </a:t>
            </a:r>
            <a:r>
              <a:rPr lang="en-US" sz="1800" dirty="0" err="1">
                <a:ea typeface="+mn-lt"/>
                <a:cs typeface="+mn-lt"/>
              </a:rPr>
              <a:t>demonstravam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bidimensional e, </a:t>
            </a:r>
            <a:r>
              <a:rPr lang="en-US" sz="1800" dirty="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resultado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representavam</a:t>
            </a:r>
            <a:r>
              <a:rPr lang="en-US" sz="1800" dirty="0">
                <a:ea typeface="+mn-lt"/>
                <a:cs typeface="+mn-lt"/>
              </a:rPr>
              <a:t> o </a:t>
            </a:r>
            <a:r>
              <a:rPr lang="en-US" sz="1800" dirty="0" err="1">
                <a:ea typeface="+mn-lt"/>
                <a:cs typeface="+mn-lt"/>
              </a:rPr>
              <a:t>mundo</a:t>
            </a:r>
            <a:r>
              <a:rPr lang="en-US" sz="1800" dirty="0">
                <a:ea typeface="+mn-lt"/>
                <a:cs typeface="+mn-lt"/>
              </a:rPr>
              <a:t> de forma </a:t>
            </a:r>
            <a:r>
              <a:rPr lang="en-US" sz="1800" dirty="0" err="1">
                <a:ea typeface="+mn-lt"/>
                <a:cs typeface="+mn-lt"/>
              </a:rPr>
              <a:t>bem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diferente</a:t>
            </a:r>
            <a:r>
              <a:rPr lang="en-US" sz="1800" dirty="0">
                <a:ea typeface="+mn-lt"/>
                <a:cs typeface="+mn-lt"/>
              </a:rPr>
              <a:t>. Artistas </a:t>
            </a:r>
            <a:r>
              <a:rPr lang="en-US" sz="1800" dirty="0" err="1">
                <a:ea typeface="+mn-lt"/>
                <a:cs typeface="+mn-lt"/>
              </a:rPr>
              <a:t>egípcios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usaram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superfície</a:t>
            </a:r>
            <a:r>
              <a:rPr lang="en-US" sz="1800" dirty="0">
                <a:ea typeface="+mn-lt"/>
                <a:cs typeface="+mn-lt"/>
              </a:rPr>
              <a:t> bidimensional para </a:t>
            </a:r>
            <a:r>
              <a:rPr lang="en-US" sz="1800" dirty="0" err="1">
                <a:ea typeface="+mn-lt"/>
                <a:cs typeface="+mn-lt"/>
              </a:rPr>
              <a:t>fornecer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aspectos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mais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representativos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cada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objeto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cena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Eles </a:t>
            </a:r>
            <a:r>
              <a:rPr lang="en-US" sz="1800" dirty="0" err="1">
                <a:ea typeface="+mn-lt"/>
                <a:cs typeface="+mn-lt"/>
              </a:rPr>
              <a:t>mais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vez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usaram</a:t>
            </a:r>
            <a:r>
              <a:rPr lang="en-US" sz="1800" dirty="0">
                <a:ea typeface="+mn-lt"/>
                <a:cs typeface="+mn-lt"/>
              </a:rPr>
              <a:t> as </a:t>
            </a:r>
            <a:r>
              <a:rPr lang="en-US" sz="1800" dirty="0" err="1">
                <a:ea typeface="+mn-lt"/>
                <a:cs typeface="+mn-lt"/>
              </a:rPr>
              <a:t>ideias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frontalidade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axialidade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 err="1">
                <a:ea typeface="+mn-lt"/>
                <a:cs typeface="+mn-lt"/>
              </a:rPr>
              <a:t>proporcionalidade</a:t>
            </a:r>
            <a:r>
              <a:rPr lang="en-US" sz="1800" dirty="0">
                <a:ea typeface="+mn-lt"/>
                <a:cs typeface="+mn-lt"/>
              </a:rPr>
              <a:t>. Assim, </a:t>
            </a:r>
            <a:r>
              <a:rPr lang="en-US" sz="1800" dirty="0" err="1">
                <a:ea typeface="+mn-lt"/>
                <a:cs typeface="+mn-lt"/>
              </a:rPr>
              <a:t>ao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criar</a:t>
            </a:r>
            <a:r>
              <a:rPr lang="en-US" sz="1800" dirty="0">
                <a:ea typeface="+mn-lt"/>
                <a:cs typeface="+mn-lt"/>
              </a:rPr>
              <a:t> a forma </a:t>
            </a:r>
            <a:r>
              <a:rPr lang="en-US" sz="1800" dirty="0" err="1">
                <a:ea typeface="+mn-lt"/>
                <a:cs typeface="+mn-lt"/>
              </a:rPr>
              <a:t>humana</a:t>
            </a:r>
            <a:r>
              <a:rPr lang="en-US" sz="1800" dirty="0">
                <a:ea typeface="+mn-lt"/>
                <a:cs typeface="+mn-lt"/>
              </a:rPr>
              <a:t>, o </a:t>
            </a:r>
            <a:r>
              <a:rPr lang="en-US" sz="1800" dirty="0" err="1">
                <a:ea typeface="+mn-lt"/>
                <a:cs typeface="+mn-lt"/>
              </a:rPr>
              <a:t>artista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mostrou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cabeça</a:t>
            </a:r>
            <a:r>
              <a:rPr lang="en-US" sz="1800" dirty="0">
                <a:ea typeface="+mn-lt"/>
                <a:cs typeface="+mn-lt"/>
              </a:rPr>
              <a:t> no </a:t>
            </a:r>
            <a:r>
              <a:rPr lang="en-US" sz="1800" dirty="0" err="1">
                <a:ea typeface="+mn-lt"/>
                <a:cs typeface="+mn-lt"/>
              </a:rPr>
              <a:t>perfil</a:t>
            </a:r>
            <a:r>
              <a:rPr lang="en-US" sz="1800" dirty="0">
                <a:ea typeface="+mn-lt"/>
                <a:cs typeface="+mn-lt"/>
              </a:rPr>
              <a:t> com </a:t>
            </a:r>
            <a:r>
              <a:rPr lang="en-US" sz="1800" dirty="0" err="1">
                <a:ea typeface="+mn-lt"/>
                <a:cs typeface="+mn-lt"/>
              </a:rPr>
              <a:t>visão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completa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paralelamente</a:t>
            </a:r>
            <a:r>
              <a:rPr lang="en-US" sz="1800" dirty="0">
                <a:ea typeface="+mn-lt"/>
                <a:cs typeface="+mn-lt"/>
              </a:rPr>
              <a:t> à </a:t>
            </a:r>
            <a:r>
              <a:rPr lang="en-US" sz="1800" dirty="0" err="1">
                <a:ea typeface="+mn-lt"/>
                <a:cs typeface="+mn-lt"/>
              </a:rPr>
              <a:t>linha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dirty="0" err="1">
                <a:ea typeface="+mn-lt"/>
                <a:cs typeface="+mn-lt"/>
              </a:rPr>
              <a:t>ombro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enquanto</a:t>
            </a:r>
            <a:r>
              <a:rPr lang="en-US" sz="1800" dirty="0">
                <a:ea typeface="+mn-lt"/>
                <a:cs typeface="+mn-lt"/>
              </a:rPr>
              <a:t> o </a:t>
            </a:r>
            <a:r>
              <a:rPr lang="en-US" sz="1800" dirty="0" err="1">
                <a:ea typeface="+mn-lt"/>
                <a:cs typeface="+mn-lt"/>
              </a:rPr>
              <a:t>peito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cintura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quadris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 err="1">
                <a:ea typeface="+mn-lt"/>
                <a:cs typeface="+mn-lt"/>
              </a:rPr>
              <a:t>membros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estavam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perfil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1A3A77E-2B54-9BF7-5A63-C8223BC90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2" r="7590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1A7461B-F6BF-B4AD-B91D-A96A7142B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C0517-2E41-697F-793E-C10D9700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PINTURAS EGÍPCIAS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7A41C-4051-3FAC-263D-7DA621FB1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err="1">
                <a:ea typeface="+mn-lt"/>
                <a:cs typeface="+mn-lt"/>
              </a:rPr>
              <a:t>Apesar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algumas</a:t>
            </a:r>
            <a:r>
              <a:rPr lang="en-US" sz="2000" dirty="0">
                <a:ea typeface="+mn-lt"/>
                <a:cs typeface="+mn-lt"/>
              </a:rPr>
              <a:t> pinturas </a:t>
            </a:r>
            <a:r>
              <a:rPr lang="en-US" sz="2000" dirty="0" err="1">
                <a:ea typeface="+mn-lt"/>
                <a:cs typeface="+mn-lt"/>
              </a:rPr>
              <a:t>estarem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existentes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há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mais</a:t>
            </a:r>
            <a:r>
              <a:rPr lang="en-US" sz="2000" dirty="0">
                <a:ea typeface="+mn-lt"/>
                <a:cs typeface="+mn-lt"/>
              </a:rPr>
              <a:t> de 4000 </a:t>
            </a:r>
            <a:r>
              <a:rPr lang="en-US" sz="2000" dirty="0" err="1">
                <a:ea typeface="+mn-lt"/>
                <a:cs typeface="+mn-lt"/>
              </a:rPr>
              <a:t>anos</a:t>
            </a:r>
            <a:r>
              <a:rPr lang="en-US" sz="2000" dirty="0">
                <a:ea typeface="+mn-lt"/>
                <a:cs typeface="+mn-lt"/>
              </a:rPr>
              <a:t>, as cores </a:t>
            </a:r>
            <a:r>
              <a:rPr lang="en-US" sz="2000" dirty="0" err="1">
                <a:ea typeface="+mn-lt"/>
                <a:cs typeface="+mn-lt"/>
              </a:rPr>
              <a:t>permaneceram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extremamente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vibrantes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obras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foram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encontradas</a:t>
            </a:r>
            <a:r>
              <a:rPr lang="en-US" sz="2000" dirty="0">
                <a:ea typeface="+mn-lt"/>
                <a:cs typeface="+mn-lt"/>
              </a:rPr>
              <a:t> e </a:t>
            </a:r>
            <a:r>
              <a:rPr lang="en-US" sz="2000" dirty="0" err="1">
                <a:ea typeface="+mn-lt"/>
                <a:cs typeface="+mn-lt"/>
              </a:rPr>
              <a:t>escavadas</a:t>
            </a:r>
            <a:r>
              <a:rPr lang="en-US" sz="2000" dirty="0">
                <a:ea typeface="+mn-lt"/>
                <a:cs typeface="+mn-lt"/>
              </a:rPr>
              <a:t>. O </a:t>
            </a:r>
            <a:r>
              <a:rPr lang="en-US" sz="2000" dirty="0" err="1">
                <a:ea typeface="+mn-lt"/>
                <a:cs typeface="+mn-lt"/>
              </a:rPr>
              <a:t>objetivo</a:t>
            </a:r>
            <a:r>
              <a:rPr lang="en-US" sz="2000" dirty="0">
                <a:ea typeface="+mn-lt"/>
                <a:cs typeface="+mn-lt"/>
              </a:rPr>
              <a:t> dessas pinturas era </a:t>
            </a:r>
            <a:r>
              <a:rPr lang="en-US" sz="2000" dirty="0" err="1">
                <a:ea typeface="+mn-lt"/>
                <a:cs typeface="+mn-lt"/>
              </a:rPr>
              <a:t>criar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uma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vida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após</a:t>
            </a:r>
            <a:r>
              <a:rPr lang="en-US" sz="2000" dirty="0">
                <a:ea typeface="+mn-lt"/>
                <a:cs typeface="+mn-lt"/>
              </a:rPr>
              <a:t> a </a:t>
            </a:r>
            <a:r>
              <a:rPr lang="en-US" sz="2000" dirty="0" err="1">
                <a:ea typeface="+mn-lt"/>
                <a:cs typeface="+mn-lt"/>
              </a:rPr>
              <a:t>morte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agradável</a:t>
            </a:r>
            <a:r>
              <a:rPr lang="en-US" sz="2000" dirty="0">
                <a:ea typeface="+mn-lt"/>
                <a:cs typeface="+mn-lt"/>
              </a:rPr>
              <a:t> para o </a:t>
            </a:r>
            <a:r>
              <a:rPr lang="en-US" sz="2000" dirty="0" err="1">
                <a:ea typeface="+mn-lt"/>
                <a:cs typeface="+mn-lt"/>
              </a:rPr>
              <a:t>falecido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seus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túmulos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assim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temas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tradicionalmente</a:t>
            </a:r>
            <a:r>
              <a:rPr lang="en-US" sz="2000" dirty="0">
                <a:ea typeface="+mn-lt"/>
                <a:cs typeface="+mn-lt"/>
              </a:rPr>
              <a:t> vistos </a:t>
            </a:r>
            <a:r>
              <a:rPr lang="en-US" sz="2000" dirty="0" err="1">
                <a:ea typeface="+mn-lt"/>
                <a:cs typeface="+mn-lt"/>
              </a:rPr>
              <a:t>nessas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obras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seguiam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conceitos</a:t>
            </a:r>
            <a:r>
              <a:rPr lang="en-US" sz="2000" dirty="0">
                <a:ea typeface="+mn-lt"/>
                <a:cs typeface="+mn-lt"/>
              </a:rPr>
              <a:t> da </a:t>
            </a:r>
            <a:r>
              <a:rPr lang="en-US" sz="2000" dirty="0" err="1">
                <a:ea typeface="+mn-lt"/>
                <a:cs typeface="+mn-lt"/>
              </a:rPr>
              <a:t>vida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após</a:t>
            </a:r>
            <a:r>
              <a:rPr lang="en-US" sz="2000" dirty="0">
                <a:ea typeface="+mn-lt"/>
                <a:cs typeface="+mn-lt"/>
              </a:rPr>
              <a:t> a </a:t>
            </a:r>
            <a:r>
              <a:rPr lang="en-US" sz="2000" dirty="0" err="1">
                <a:ea typeface="+mn-lt"/>
                <a:cs typeface="+mn-lt"/>
              </a:rPr>
              <a:t>morte</a:t>
            </a:r>
            <a:r>
              <a:rPr lang="en-US" sz="2000" dirty="0">
                <a:ea typeface="+mn-lt"/>
                <a:cs typeface="+mn-lt"/>
              </a:rPr>
              <a:t> e </a:t>
            </a:r>
            <a:r>
              <a:rPr lang="en-US" sz="2000" dirty="0" err="1">
                <a:ea typeface="+mn-lt"/>
                <a:cs typeface="+mn-lt"/>
              </a:rPr>
              <a:t>diáries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protetoras</a:t>
            </a:r>
            <a:r>
              <a:rPr lang="en-US" sz="2000" dirty="0">
                <a:ea typeface="+mn-lt"/>
                <a:cs typeface="+mn-lt"/>
              </a:rPr>
              <a:t>. </a:t>
            </a:r>
            <a:r>
              <a:rPr lang="en-US" sz="2000" dirty="0" err="1">
                <a:ea typeface="+mn-lt"/>
                <a:cs typeface="+mn-lt"/>
              </a:rPr>
              <a:t>Algumas</a:t>
            </a:r>
            <a:r>
              <a:rPr lang="en-US" sz="2000" dirty="0">
                <a:ea typeface="+mn-lt"/>
                <a:cs typeface="+mn-lt"/>
              </a:rPr>
              <a:t> pinturas </a:t>
            </a:r>
            <a:r>
              <a:rPr lang="en-US" sz="2000" dirty="0" err="1">
                <a:ea typeface="+mn-lt"/>
                <a:cs typeface="+mn-lt"/>
              </a:rPr>
              <a:t>até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mostraram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atividades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específicas</a:t>
            </a:r>
            <a:r>
              <a:rPr lang="en-US" sz="2000" dirty="0">
                <a:ea typeface="+mn-lt"/>
                <a:cs typeface="+mn-lt"/>
              </a:rPr>
              <a:t> que a </a:t>
            </a:r>
            <a:r>
              <a:rPr lang="en-US" sz="2000" dirty="0" err="1">
                <a:ea typeface="+mn-lt"/>
                <a:cs typeface="+mn-lt"/>
              </a:rPr>
              <a:t>pessoa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gostava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fazer</a:t>
            </a:r>
            <a:r>
              <a:rPr lang="en-US" sz="2000" dirty="0">
                <a:ea typeface="+mn-lt"/>
                <a:cs typeface="+mn-lt"/>
              </a:rPr>
              <a:t> e que </a:t>
            </a:r>
            <a:r>
              <a:rPr lang="en-US" sz="2000" dirty="0" err="1">
                <a:ea typeface="+mn-lt"/>
                <a:cs typeface="+mn-lt"/>
              </a:rPr>
              <a:t>desejaria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continuar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fazendo</a:t>
            </a:r>
            <a:r>
              <a:rPr lang="en-US" sz="2000" dirty="0">
                <a:ea typeface="+mn-lt"/>
                <a:cs typeface="+mn-lt"/>
              </a:rPr>
              <a:t> para sempre.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709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088678-4528-7E5F-F931-EE4D0DCE5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846" b="564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DF41ED-9C02-CC8D-3226-F98C193D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rgbClr val="FFFF00"/>
                </a:solidFill>
                <a:latin typeface="Neue Haas Grotesk Text Pro"/>
              </a:rPr>
              <a:t>ESTILOS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FD63A-CAC0-82B1-832B-F7E54B91E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475" y="3387133"/>
            <a:ext cx="11196568" cy="36189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err="1">
                <a:ea typeface="+mn-lt"/>
                <a:cs typeface="+mn-lt"/>
              </a:rPr>
              <a:t>Estilos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podem</a:t>
            </a:r>
            <a:r>
              <a:rPr lang="en-US" sz="2000" dirty="0">
                <a:ea typeface="+mn-lt"/>
                <a:cs typeface="+mn-lt"/>
              </a:rPr>
              <a:t> ser </a:t>
            </a:r>
            <a:r>
              <a:rPr lang="en-US" sz="2000" err="1">
                <a:ea typeface="+mn-lt"/>
                <a:cs typeface="+mn-lt"/>
              </a:rPr>
              <a:t>divididos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dois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aspectos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distintos</a:t>
            </a:r>
            <a:r>
              <a:rPr lang="en-US" sz="2000" dirty="0">
                <a:ea typeface="+mn-lt"/>
                <a:cs typeface="+mn-lt"/>
              </a:rPr>
              <a:t> e que </a:t>
            </a:r>
            <a:r>
              <a:rPr lang="en-US" sz="2000" err="1">
                <a:ea typeface="+mn-lt"/>
                <a:cs typeface="+mn-lt"/>
              </a:rPr>
              <a:t>estão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presentes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artes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históricas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US" sz="2000" dirty="0">
                <a:ea typeface="+mn-lt"/>
                <a:cs typeface="+mn-lt"/>
              </a:rPr>
              <a:t>O </a:t>
            </a:r>
            <a:r>
              <a:rPr lang="en-US" sz="2000" dirty="0" err="1">
                <a:ea typeface="+mn-lt"/>
                <a:cs typeface="+mn-lt"/>
              </a:rPr>
              <a:t>primeiro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aspecto</a:t>
            </a:r>
            <a:r>
              <a:rPr lang="en-US" sz="2000" dirty="0">
                <a:ea typeface="+mn-lt"/>
                <a:cs typeface="+mn-lt"/>
              </a:rPr>
              <a:t> é o individual do </a:t>
            </a:r>
            <a:r>
              <a:rPr lang="en-US" sz="2000" dirty="0" err="1">
                <a:ea typeface="+mn-lt"/>
                <a:cs typeface="+mn-lt"/>
              </a:rPr>
              <a:t>artista</a:t>
            </a:r>
            <a:r>
              <a:rPr lang="en-US" sz="2000" dirty="0">
                <a:ea typeface="+mn-lt"/>
                <a:cs typeface="+mn-lt"/>
              </a:rPr>
              <a:t>, e </a:t>
            </a:r>
            <a:r>
              <a:rPr lang="en-US" sz="2000" dirty="0" err="1">
                <a:ea typeface="+mn-lt"/>
                <a:cs typeface="+mn-lt"/>
              </a:rPr>
              <a:t>isto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tem</a:t>
            </a:r>
            <a:r>
              <a:rPr lang="en-US" sz="2000" dirty="0">
                <a:ea typeface="+mn-lt"/>
                <a:cs typeface="+mn-lt"/>
              </a:rPr>
              <a:t> haver com as </a:t>
            </a:r>
            <a:r>
              <a:rPr lang="en-US" sz="2000" dirty="0" err="1">
                <a:ea typeface="+mn-lt"/>
                <a:cs typeface="+mn-lt"/>
              </a:rPr>
              <a:t>características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individuais</a:t>
            </a:r>
            <a:r>
              <a:rPr lang="en-US" sz="2000" dirty="0">
                <a:ea typeface="+mn-lt"/>
                <a:cs typeface="+mn-lt"/>
              </a:rPr>
              <a:t> do </a:t>
            </a:r>
            <a:r>
              <a:rPr lang="en-US" sz="2000" dirty="0" err="1">
                <a:ea typeface="+mn-lt"/>
                <a:cs typeface="+mn-lt"/>
              </a:rPr>
              <a:t>artista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produzir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arte</a:t>
            </a:r>
            <a:r>
              <a:rPr lang="en-US" sz="2000" dirty="0">
                <a:ea typeface="+mn-lt"/>
                <a:cs typeface="+mn-lt"/>
              </a:rPr>
              <a:t> e </a:t>
            </a:r>
            <a:r>
              <a:rPr lang="en-US" sz="2000" dirty="0" err="1">
                <a:ea typeface="+mn-lt"/>
                <a:cs typeface="+mn-lt"/>
              </a:rPr>
              <a:t>fazer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arte</a:t>
            </a:r>
            <a:r>
              <a:rPr lang="en-US" sz="2000" dirty="0">
                <a:ea typeface="+mn-lt"/>
                <a:cs typeface="+mn-lt"/>
              </a:rPr>
              <a:t>. </a:t>
            </a:r>
            <a:r>
              <a:rPr lang="en-US" sz="2000" dirty="0" err="1">
                <a:ea typeface="+mn-lt"/>
                <a:cs typeface="+mn-lt"/>
              </a:rPr>
              <a:t>Apesar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isto</a:t>
            </a:r>
            <a:r>
              <a:rPr lang="en-US" sz="2000" dirty="0">
                <a:ea typeface="+mn-lt"/>
                <a:cs typeface="+mn-lt"/>
              </a:rPr>
              <a:t> ser </a:t>
            </a:r>
            <a:r>
              <a:rPr lang="en-US" sz="2000" dirty="0" err="1">
                <a:ea typeface="+mn-lt"/>
                <a:cs typeface="+mn-lt"/>
              </a:rPr>
              <a:t>reduzido</a:t>
            </a:r>
            <a:r>
              <a:rPr lang="en-US" sz="2000" dirty="0">
                <a:ea typeface="+mn-lt"/>
                <a:cs typeface="+mn-lt"/>
              </a:rPr>
              <a:t> a um individual, </a:t>
            </a:r>
            <a:r>
              <a:rPr lang="en-US" sz="2000" dirty="0" err="1">
                <a:ea typeface="+mn-lt"/>
                <a:cs typeface="+mn-lt"/>
              </a:rPr>
              <a:t>este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aspecto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pode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também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ter</a:t>
            </a:r>
            <a:r>
              <a:rPr lang="en-US" sz="2000" dirty="0">
                <a:ea typeface="+mn-lt"/>
                <a:cs typeface="+mn-lt"/>
              </a:rPr>
              <a:t> haver com o </a:t>
            </a:r>
            <a:r>
              <a:rPr lang="en-US" sz="2000" dirty="0" err="1">
                <a:ea typeface="+mn-lt"/>
                <a:cs typeface="+mn-lt"/>
              </a:rPr>
              <a:t>ambiente</a:t>
            </a:r>
            <a:r>
              <a:rPr lang="en-US" sz="2000" dirty="0">
                <a:ea typeface="+mn-lt"/>
                <a:cs typeface="+mn-lt"/>
              </a:rPr>
              <a:t> e a </a:t>
            </a:r>
            <a:r>
              <a:rPr lang="en-US" sz="2000" dirty="0" err="1">
                <a:ea typeface="+mn-lt"/>
                <a:cs typeface="+mn-lt"/>
              </a:rPr>
              <a:t>cultura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em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estes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artistas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estão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inseridos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US" sz="2000" dirty="0">
                <a:ea typeface="+mn-lt"/>
                <a:cs typeface="+mn-lt"/>
              </a:rPr>
              <a:t>O </a:t>
            </a:r>
            <a:r>
              <a:rPr lang="en-US" sz="2000" dirty="0" err="1">
                <a:ea typeface="+mn-lt"/>
                <a:cs typeface="+mn-lt"/>
              </a:rPr>
              <a:t>segundo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aspecto</a:t>
            </a:r>
            <a:r>
              <a:rPr lang="en-US" sz="2000" dirty="0">
                <a:ea typeface="+mn-lt"/>
                <a:cs typeface="+mn-lt"/>
              </a:rPr>
              <a:t> é o </a:t>
            </a:r>
            <a:r>
              <a:rPr lang="en-US" sz="2000" dirty="0" err="1">
                <a:ea typeface="+mn-lt"/>
                <a:cs typeface="+mn-lt"/>
              </a:rPr>
              <a:t>coletivo</a:t>
            </a:r>
            <a:r>
              <a:rPr lang="en-US" sz="2000" dirty="0">
                <a:ea typeface="+mn-lt"/>
                <a:cs typeface="+mn-lt"/>
              </a:rPr>
              <a:t> cultural que forma a </a:t>
            </a:r>
            <a:r>
              <a:rPr lang="en-US" sz="2000" dirty="0" err="1">
                <a:ea typeface="+mn-lt"/>
                <a:cs typeface="+mn-lt"/>
              </a:rPr>
              <a:t>arte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representa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este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mesmo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coletivo</a:t>
            </a:r>
            <a:r>
              <a:rPr lang="en-US" sz="2000" dirty="0">
                <a:ea typeface="+mn-lt"/>
                <a:cs typeface="+mn-lt"/>
              </a:rPr>
              <a:t>. A </a:t>
            </a:r>
            <a:r>
              <a:rPr lang="en-US" sz="2000" dirty="0" err="1">
                <a:ea typeface="+mn-lt"/>
                <a:cs typeface="+mn-lt"/>
              </a:rPr>
              <a:t>arte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egípcia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está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inserida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neste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segundo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aspecto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sem</a:t>
            </a:r>
            <a:r>
              <a:rPr lang="en-US" sz="2000" dirty="0">
                <a:ea typeface="+mn-lt"/>
                <a:cs typeface="+mn-lt"/>
              </a:rPr>
              <a:t> sombra de </a:t>
            </a:r>
            <a:r>
              <a:rPr lang="en-US" sz="2000" dirty="0" err="1">
                <a:ea typeface="+mn-lt"/>
                <a:cs typeface="+mn-lt"/>
              </a:rPr>
              <a:t>dúvidas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5913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DFF41957-CB66-48E8-B537-EBB53B678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9EFF7-E78A-38BE-78E5-87672D3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41832"/>
            <a:ext cx="10506456" cy="1901952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accent4">
                    <a:lumMod val="50000"/>
                  </a:schemeClr>
                </a:solidFill>
              </a:rPr>
              <a:t>PINTURAS EGÍPCIAS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06922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146509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AB8B3-AFE8-670A-2699-1FF5FF268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668690"/>
            <a:ext cx="10509504" cy="2503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maior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parte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das pinturas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ainda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existentes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remanescentes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do Antigo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Egito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foram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feitas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no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período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dinástico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portanto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a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vida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após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morte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nelas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é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enfatizada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Além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disso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as pinturas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egípcias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são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extremamente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bem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conservadas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principalmente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graças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ao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clima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seco do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Egito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solidificou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essas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pinturas para a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história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Como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complemento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essas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pinturas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foram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criadas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abrigar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o interior das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tumbas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ou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seja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são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bem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protegidas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há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séculos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F3EDE-D9FD-32EF-8B24-21374859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PINTURAS EGÍPCIAS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065CD-223C-1A14-F02B-6B4C6DB99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64" y="2300148"/>
            <a:ext cx="5073942" cy="437520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ea typeface="+mn-lt"/>
                <a:cs typeface="+mn-lt"/>
              </a:rPr>
              <a:t>O </a:t>
            </a:r>
            <a:r>
              <a:rPr lang="en-US" sz="1600" err="1">
                <a:ea typeface="+mn-lt"/>
                <a:cs typeface="+mn-lt"/>
              </a:rPr>
              <a:t>uso</a:t>
            </a:r>
            <a:r>
              <a:rPr lang="en-US" sz="1600" dirty="0">
                <a:ea typeface="+mn-lt"/>
                <a:cs typeface="+mn-lt"/>
              </a:rPr>
              <a:t> de cores </a:t>
            </a:r>
            <a:r>
              <a:rPr lang="en-US" sz="1600" err="1">
                <a:ea typeface="+mn-lt"/>
                <a:cs typeface="+mn-lt"/>
              </a:rPr>
              <a:t>nas</a:t>
            </a:r>
            <a:r>
              <a:rPr lang="en-US" sz="1600" dirty="0">
                <a:ea typeface="+mn-lt"/>
                <a:cs typeface="+mn-lt"/>
              </a:rPr>
              <a:t> pinturas </a:t>
            </a:r>
            <a:r>
              <a:rPr lang="en-US" sz="1600" err="1">
                <a:ea typeface="+mn-lt"/>
                <a:cs typeface="+mn-lt"/>
              </a:rPr>
              <a:t>egípcias</a:t>
            </a:r>
            <a:r>
              <a:rPr lang="en-US" sz="1600" dirty="0">
                <a:ea typeface="+mn-lt"/>
                <a:cs typeface="+mn-lt"/>
              </a:rPr>
              <a:t> era </a:t>
            </a:r>
            <a:r>
              <a:rPr lang="en-US" sz="1600" err="1">
                <a:ea typeface="+mn-lt"/>
                <a:cs typeface="+mn-lt"/>
              </a:rPr>
              <a:t>controlado</a:t>
            </a:r>
            <a:r>
              <a:rPr lang="en-US" sz="1600" dirty="0">
                <a:ea typeface="+mn-lt"/>
                <a:cs typeface="+mn-lt"/>
              </a:rPr>
              <a:t>; </a:t>
            </a:r>
            <a:r>
              <a:rPr lang="en-US" sz="160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geral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eles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usavam</a:t>
            </a:r>
            <a:r>
              <a:rPr lang="en-US" sz="1600" dirty="0">
                <a:ea typeface="+mn-lt"/>
                <a:cs typeface="+mn-lt"/>
              </a:rPr>
              <a:t> seis cores </a:t>
            </a:r>
            <a:r>
              <a:rPr lang="en-US" sz="1600" err="1">
                <a:ea typeface="+mn-lt"/>
                <a:cs typeface="+mn-lt"/>
              </a:rPr>
              <a:t>principais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nas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suas</a:t>
            </a:r>
            <a:r>
              <a:rPr lang="en-US" sz="1600" dirty="0">
                <a:ea typeface="+mn-lt"/>
                <a:cs typeface="+mn-lt"/>
              </a:rPr>
              <a:t> pinturas: </a:t>
            </a:r>
            <a:r>
              <a:rPr lang="en-US" sz="1600" err="1">
                <a:ea typeface="+mn-lt"/>
                <a:cs typeface="+mn-lt"/>
              </a:rPr>
              <a:t>vermelho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verde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azul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amarelo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branco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err="1">
                <a:ea typeface="+mn-lt"/>
                <a:cs typeface="+mn-lt"/>
              </a:rPr>
              <a:t>preto</a:t>
            </a:r>
            <a:r>
              <a:rPr lang="en-US" sz="1600" dirty="0">
                <a:ea typeface="+mn-lt"/>
                <a:cs typeface="+mn-lt"/>
              </a:rPr>
              <a:t>. Vermelho </a:t>
            </a:r>
            <a:r>
              <a:rPr lang="en-US" sz="1600" err="1">
                <a:ea typeface="+mn-lt"/>
                <a:cs typeface="+mn-lt"/>
              </a:rPr>
              <a:t>simbolizava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err="1">
                <a:ea typeface="+mn-lt"/>
                <a:cs typeface="+mn-lt"/>
              </a:rPr>
              <a:t>vida</a:t>
            </a:r>
            <a:r>
              <a:rPr lang="en-US" sz="1600" dirty="0">
                <a:ea typeface="+mn-lt"/>
                <a:cs typeface="+mn-lt"/>
              </a:rPr>
              <a:t>, a </a:t>
            </a:r>
            <a:r>
              <a:rPr lang="en-US" sz="1600" err="1">
                <a:ea typeface="+mn-lt"/>
                <a:cs typeface="+mn-lt"/>
              </a:rPr>
              <a:t>vitória</a:t>
            </a:r>
            <a:r>
              <a:rPr lang="en-US" sz="1600" dirty="0">
                <a:ea typeface="+mn-lt"/>
                <a:cs typeface="+mn-lt"/>
              </a:rPr>
              <a:t> e a </a:t>
            </a:r>
            <a:r>
              <a:rPr lang="en-US" sz="1600" err="1">
                <a:ea typeface="+mn-lt"/>
                <a:cs typeface="+mn-lt"/>
              </a:rPr>
              <a:t>raiva</a:t>
            </a:r>
            <a:r>
              <a:rPr lang="en-US" sz="1600" dirty="0">
                <a:ea typeface="+mn-lt"/>
                <a:cs typeface="+mn-lt"/>
              </a:rPr>
              <a:t>. O </a:t>
            </a:r>
            <a:r>
              <a:rPr lang="en-US" sz="1600" err="1">
                <a:ea typeface="+mn-lt"/>
                <a:cs typeface="+mn-lt"/>
              </a:rPr>
              <a:t>verde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simbolizava</a:t>
            </a:r>
            <a:r>
              <a:rPr lang="en-US" sz="1600" dirty="0">
                <a:ea typeface="+mn-lt"/>
                <a:cs typeface="+mn-lt"/>
              </a:rPr>
              <a:t> a nova </a:t>
            </a:r>
            <a:r>
              <a:rPr lang="en-US" sz="1600" err="1">
                <a:ea typeface="+mn-lt"/>
                <a:cs typeface="+mn-lt"/>
              </a:rPr>
              <a:t>vida</a:t>
            </a:r>
            <a:r>
              <a:rPr lang="en-US" sz="1600" dirty="0">
                <a:ea typeface="+mn-lt"/>
                <a:cs typeface="+mn-lt"/>
              </a:rPr>
              <a:t>, o </a:t>
            </a:r>
            <a:r>
              <a:rPr lang="en-US" sz="1600" err="1">
                <a:ea typeface="+mn-lt"/>
                <a:cs typeface="+mn-lt"/>
              </a:rPr>
              <a:t>crescimento</a:t>
            </a:r>
            <a:r>
              <a:rPr lang="en-US" sz="1600" dirty="0">
                <a:ea typeface="+mn-lt"/>
                <a:cs typeface="+mn-lt"/>
              </a:rPr>
              <a:t> e a </a:t>
            </a:r>
            <a:r>
              <a:rPr lang="en-US" sz="1600" err="1">
                <a:ea typeface="+mn-lt"/>
                <a:cs typeface="+mn-lt"/>
              </a:rPr>
              <a:t>fertilidade</a:t>
            </a:r>
            <a:r>
              <a:rPr lang="en-US" sz="1600" dirty="0">
                <a:ea typeface="+mn-lt"/>
                <a:cs typeface="+mn-lt"/>
              </a:rPr>
              <a:t>. o </a:t>
            </a:r>
            <a:r>
              <a:rPr lang="en-US" sz="1600" err="1">
                <a:ea typeface="+mn-lt"/>
                <a:cs typeface="+mn-lt"/>
              </a:rPr>
              <a:t>azul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simbolizava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err="1">
                <a:ea typeface="+mn-lt"/>
                <a:cs typeface="+mn-lt"/>
              </a:rPr>
              <a:t>criação</a:t>
            </a:r>
            <a:r>
              <a:rPr lang="en-US" sz="1600" dirty="0">
                <a:ea typeface="+mn-lt"/>
                <a:cs typeface="+mn-lt"/>
              </a:rPr>
              <a:t> e o </a:t>
            </a:r>
            <a:r>
              <a:rPr lang="en-US" sz="1600" err="1">
                <a:ea typeface="+mn-lt"/>
                <a:cs typeface="+mn-lt"/>
              </a:rPr>
              <a:t>renascimento</a:t>
            </a:r>
            <a:r>
              <a:rPr lang="en-US" sz="1600" dirty="0">
                <a:ea typeface="+mn-lt"/>
                <a:cs typeface="+mn-lt"/>
              </a:rPr>
              <a:t>. O </a:t>
            </a:r>
            <a:r>
              <a:rPr lang="en-US" sz="1600" err="1">
                <a:ea typeface="+mn-lt"/>
                <a:cs typeface="+mn-lt"/>
              </a:rPr>
              <a:t>amarelo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representava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err="1">
                <a:ea typeface="+mn-lt"/>
                <a:cs typeface="+mn-lt"/>
              </a:rPr>
              <a:t>eternidade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assim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o sol e as </a:t>
            </a:r>
            <a:r>
              <a:rPr lang="en-US" sz="1600" err="1">
                <a:ea typeface="+mn-lt"/>
                <a:cs typeface="+mn-lt"/>
              </a:rPr>
              <a:t>qualidades</a:t>
            </a:r>
            <a:r>
              <a:rPr lang="en-US" sz="1600" dirty="0">
                <a:ea typeface="+mn-lt"/>
                <a:cs typeface="+mn-lt"/>
              </a:rPr>
              <a:t> do </a:t>
            </a:r>
            <a:r>
              <a:rPr lang="en-US" sz="1600" err="1">
                <a:ea typeface="+mn-lt"/>
                <a:cs typeface="+mn-lt"/>
              </a:rPr>
              <a:t>ouro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além</a:t>
            </a:r>
            <a:r>
              <a:rPr lang="en-US" sz="1600" dirty="0">
                <a:ea typeface="+mn-lt"/>
                <a:cs typeface="+mn-lt"/>
              </a:rPr>
              <a:t> de ser a </a:t>
            </a:r>
            <a:r>
              <a:rPr lang="en-US" sz="1600" err="1">
                <a:ea typeface="+mn-lt"/>
                <a:cs typeface="+mn-lt"/>
              </a:rPr>
              <a:t>cor</a:t>
            </a:r>
            <a:r>
              <a:rPr lang="en-US" sz="1600" dirty="0">
                <a:ea typeface="+mn-lt"/>
                <a:cs typeface="+mn-lt"/>
              </a:rPr>
              <a:t> do </a:t>
            </a:r>
            <a:r>
              <a:rPr lang="en-US" sz="1600" err="1">
                <a:ea typeface="+mn-lt"/>
                <a:cs typeface="+mn-lt"/>
              </a:rPr>
              <a:t>deus</a:t>
            </a:r>
            <a:r>
              <a:rPr lang="en-US" sz="1600" dirty="0">
                <a:ea typeface="+mn-lt"/>
                <a:cs typeface="+mn-lt"/>
              </a:rPr>
              <a:t> Ra e de </a:t>
            </a:r>
            <a:r>
              <a:rPr lang="en-US" sz="1600" err="1">
                <a:ea typeface="+mn-lt"/>
                <a:cs typeface="+mn-lt"/>
              </a:rPr>
              <a:t>todos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faraós</a:t>
            </a:r>
            <a:r>
              <a:rPr lang="en-US" sz="1600" dirty="0">
                <a:ea typeface="+mn-lt"/>
                <a:cs typeface="+mn-lt"/>
              </a:rPr>
              <a:t>. É inclusive </a:t>
            </a:r>
            <a:r>
              <a:rPr lang="en-US" sz="1600" err="1">
                <a:ea typeface="+mn-lt"/>
                <a:cs typeface="+mn-lt"/>
              </a:rPr>
              <a:t>por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isso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sarcófagos</a:t>
            </a:r>
            <a:r>
              <a:rPr lang="en-US" sz="1600" dirty="0">
                <a:ea typeface="+mn-lt"/>
                <a:cs typeface="+mn-lt"/>
              </a:rPr>
              <a:t> e as </a:t>
            </a:r>
            <a:r>
              <a:rPr lang="en-US" sz="1600" err="1">
                <a:ea typeface="+mn-lt"/>
                <a:cs typeface="+mn-lt"/>
              </a:rPr>
              <a:t>máscaras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eram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feitas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err="1">
                <a:ea typeface="+mn-lt"/>
                <a:cs typeface="+mn-lt"/>
              </a:rPr>
              <a:t>ouro</a:t>
            </a:r>
            <a:r>
              <a:rPr lang="en-US" sz="1600" dirty="0">
                <a:ea typeface="+mn-lt"/>
                <a:cs typeface="+mn-lt"/>
              </a:rPr>
              <a:t>, pois </a:t>
            </a:r>
            <a:r>
              <a:rPr lang="en-US" sz="1600" err="1">
                <a:ea typeface="+mn-lt"/>
                <a:cs typeface="+mn-lt"/>
              </a:rPr>
              <a:t>simbolizavam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err="1">
                <a:ea typeface="+mn-lt"/>
                <a:cs typeface="+mn-lt"/>
              </a:rPr>
              <a:t>eternidade</a:t>
            </a:r>
            <a:r>
              <a:rPr lang="en-US" sz="1600" dirty="0">
                <a:ea typeface="+mn-lt"/>
                <a:cs typeface="+mn-lt"/>
              </a:rPr>
              <a:t>. O </a:t>
            </a:r>
            <a:r>
              <a:rPr lang="en-US" sz="1600" err="1">
                <a:ea typeface="+mn-lt"/>
                <a:cs typeface="+mn-lt"/>
              </a:rPr>
              <a:t>branco</a:t>
            </a:r>
            <a:r>
              <a:rPr lang="en-US" sz="1600" dirty="0">
                <a:ea typeface="+mn-lt"/>
                <a:cs typeface="+mn-lt"/>
              </a:rPr>
              <a:t> era a </a:t>
            </a:r>
            <a:r>
              <a:rPr lang="en-US" sz="1600" err="1">
                <a:ea typeface="+mn-lt"/>
                <a:cs typeface="+mn-lt"/>
              </a:rPr>
              <a:t>cor</a:t>
            </a:r>
            <a:r>
              <a:rPr lang="en-US" sz="1600" dirty="0">
                <a:ea typeface="+mn-lt"/>
                <a:cs typeface="+mn-lt"/>
              </a:rPr>
              <a:t> da </a:t>
            </a:r>
            <a:r>
              <a:rPr lang="en-US" sz="1600" err="1">
                <a:ea typeface="+mn-lt"/>
                <a:cs typeface="+mn-lt"/>
              </a:rPr>
              <a:t>pureza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representando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err="1">
                <a:ea typeface="+mn-lt"/>
                <a:cs typeface="+mn-lt"/>
              </a:rPr>
              <a:t>coisas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sagradas</a:t>
            </a:r>
            <a:r>
              <a:rPr lang="en-US" sz="1600" dirty="0">
                <a:ea typeface="+mn-lt"/>
                <a:cs typeface="+mn-lt"/>
              </a:rPr>
              <a:t>. O </a:t>
            </a:r>
            <a:r>
              <a:rPr lang="en-US" sz="1600" err="1">
                <a:ea typeface="+mn-lt"/>
                <a:cs typeface="+mn-lt"/>
              </a:rPr>
              <a:t>preto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representava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err="1">
                <a:ea typeface="+mn-lt"/>
                <a:cs typeface="+mn-lt"/>
              </a:rPr>
              <a:t>morte</a:t>
            </a:r>
            <a:r>
              <a:rPr lang="en-US" sz="1600" dirty="0">
                <a:ea typeface="+mn-lt"/>
                <a:cs typeface="+mn-lt"/>
              </a:rPr>
              <a:t> e o </a:t>
            </a:r>
            <a:r>
              <a:rPr lang="en-US" sz="1600" err="1">
                <a:ea typeface="+mn-lt"/>
                <a:cs typeface="+mn-lt"/>
              </a:rPr>
              <a:t>submundo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/>
          </a:p>
        </p:txBody>
      </p:sp>
      <p:pic>
        <p:nvPicPr>
          <p:cNvPr id="4" name="Picture 4" descr="A picture containing text, stone&#10;&#10;Description automatically generated">
            <a:extLst>
              <a:ext uri="{FF2B5EF4-FFF2-40B4-BE49-F238E27FC236}">
                <a16:creationId xmlns:a16="http://schemas.microsoft.com/office/drawing/2014/main" id="{8A61B3BB-24E7-2A7A-014C-CB501C8BF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91" r="12622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36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01704-F499-10F6-21A2-8656B7AE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SIMBOLISMO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B346-05B0-8CC5-5C8F-9277A6687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Dentro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egípcia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antiga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, o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simbolismo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era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presente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todas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obras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eram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feitas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desempenharam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um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papel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fundamental no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estabelecimento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ordem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e do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sentido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. Todos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aspectos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egípcia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independentemente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se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eram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pinturas para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tumbas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esculturas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homenagens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deuses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estavam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mergulhados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significado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simbólico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ricos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Egito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tiveram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acesso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esses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objetos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conceituais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simbólicos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obras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, pois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sua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existência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dependia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recursos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materiais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escassos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financeiros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pagar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por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eles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2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0CCE3D-07A0-E60D-5FE3-3D7B8CFE0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4" r="-1" b="13869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63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3D4EC-BAB9-600F-343D-743B653D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843778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SIMBOLISMO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D9C23-6072-6DDC-2DB2-A9CFFEAEE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64" y="2300148"/>
            <a:ext cx="5188961" cy="460523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As </a:t>
            </a:r>
            <a:r>
              <a:rPr lang="en-US" sz="1800" dirty="0" err="1">
                <a:ea typeface="+mn-lt"/>
                <a:cs typeface="+mn-lt"/>
              </a:rPr>
              <a:t>obras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mais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importantes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continham</a:t>
            </a:r>
            <a:r>
              <a:rPr lang="en-US" sz="1800" dirty="0">
                <a:ea typeface="+mn-lt"/>
                <a:cs typeface="+mn-lt"/>
              </a:rPr>
              <a:t> um forte </a:t>
            </a:r>
            <a:r>
              <a:rPr lang="en-US" sz="1800" dirty="0" err="1">
                <a:ea typeface="+mn-lt"/>
                <a:cs typeface="+mn-lt"/>
              </a:rPr>
              <a:t>simbolismo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presente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as </a:t>
            </a:r>
            <a:r>
              <a:rPr lang="en-US" sz="1800" dirty="0" err="1">
                <a:ea typeface="+mn-lt"/>
                <a:cs typeface="+mn-lt"/>
              </a:rPr>
              <a:t>representações</a:t>
            </a:r>
            <a:r>
              <a:rPr lang="en-US" sz="1800" dirty="0">
                <a:ea typeface="+mn-lt"/>
                <a:cs typeface="+mn-lt"/>
              </a:rPr>
              <a:t> das </a:t>
            </a:r>
            <a:r>
              <a:rPr lang="en-US" sz="1800" dirty="0" err="1">
                <a:ea typeface="+mn-lt"/>
                <a:cs typeface="+mn-lt"/>
              </a:rPr>
              <a:t>regalias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dirty="0" err="1">
                <a:ea typeface="+mn-lt"/>
                <a:cs typeface="+mn-lt"/>
              </a:rPr>
              <a:t>faraó</a:t>
            </a:r>
            <a:r>
              <a:rPr lang="en-US" sz="1800" dirty="0">
                <a:ea typeface="+mn-lt"/>
                <a:cs typeface="+mn-lt"/>
              </a:rPr>
              <a:t>. O </a:t>
            </a:r>
            <a:r>
              <a:rPr lang="en-US" sz="1800" dirty="0" err="1">
                <a:ea typeface="+mn-lt"/>
                <a:cs typeface="+mn-lt"/>
              </a:rPr>
              <a:t>objetivo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retratar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trajes</a:t>
            </a:r>
            <a:r>
              <a:rPr lang="en-US" sz="1800" dirty="0">
                <a:ea typeface="+mn-lt"/>
                <a:cs typeface="+mn-lt"/>
              </a:rPr>
              <a:t> reais deles de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forma </a:t>
            </a:r>
            <a:r>
              <a:rPr lang="en-US" sz="1800" dirty="0" err="1">
                <a:ea typeface="+mn-lt"/>
                <a:cs typeface="+mn-lt"/>
              </a:rPr>
              <a:t>mais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enfatizada</a:t>
            </a:r>
            <a:r>
              <a:rPr lang="en-US" sz="1800" dirty="0">
                <a:ea typeface="+mn-lt"/>
                <a:cs typeface="+mn-lt"/>
              </a:rPr>
              <a:t> era de </a:t>
            </a:r>
            <a:r>
              <a:rPr lang="en-US" sz="1800" dirty="0" err="1">
                <a:ea typeface="+mn-lt"/>
                <a:cs typeface="+mn-lt"/>
              </a:rPr>
              <a:t>fortalecer</a:t>
            </a:r>
            <a:r>
              <a:rPr lang="en-US" sz="1800" dirty="0">
                <a:ea typeface="+mn-lt"/>
                <a:cs typeface="+mn-lt"/>
              </a:rPr>
              <a:t> o </a:t>
            </a:r>
            <a:r>
              <a:rPr lang="en-US" sz="1800" dirty="0" err="1">
                <a:ea typeface="+mn-lt"/>
                <a:cs typeface="+mn-lt"/>
              </a:rPr>
              <a:t>grande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poder</a:t>
            </a:r>
            <a:r>
              <a:rPr lang="en-US" sz="1800" dirty="0">
                <a:ea typeface="+mn-lt"/>
                <a:cs typeface="+mn-lt"/>
              </a:rPr>
              <a:t> que o </a:t>
            </a:r>
            <a:r>
              <a:rPr lang="en-US" sz="1800" dirty="0" err="1">
                <a:ea typeface="+mn-lt"/>
                <a:cs typeface="+mn-lt"/>
              </a:rPr>
              <a:t>faraó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tinha</a:t>
            </a:r>
            <a:r>
              <a:rPr lang="en-US" sz="1800" dirty="0">
                <a:ea typeface="+mn-lt"/>
                <a:cs typeface="+mn-lt"/>
              </a:rPr>
              <a:t> para que a </a:t>
            </a:r>
            <a:r>
              <a:rPr lang="en-US" sz="1800" dirty="0" err="1">
                <a:ea typeface="+mn-lt"/>
                <a:cs typeface="+mn-lt"/>
              </a:rPr>
              <a:t>ordem</a:t>
            </a:r>
            <a:r>
              <a:rPr lang="en-US" sz="1800" dirty="0">
                <a:ea typeface="+mn-lt"/>
                <a:cs typeface="+mn-lt"/>
              </a:rPr>
              <a:t> dele </a:t>
            </a:r>
            <a:r>
              <a:rPr lang="en-US" sz="1800" dirty="0" err="1">
                <a:ea typeface="+mn-lt"/>
                <a:cs typeface="+mn-lt"/>
              </a:rPr>
              <a:t>pudesse</a:t>
            </a:r>
            <a:r>
              <a:rPr lang="en-US" sz="1800" dirty="0">
                <a:ea typeface="+mn-lt"/>
                <a:cs typeface="+mn-lt"/>
              </a:rPr>
              <a:t> ser </a:t>
            </a:r>
            <a:r>
              <a:rPr lang="en-US" sz="1800" dirty="0" err="1">
                <a:ea typeface="+mn-lt"/>
                <a:cs typeface="+mn-lt"/>
              </a:rPr>
              <a:t>mantida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dentro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sociedade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 err="1">
                <a:ea typeface="+mn-lt"/>
                <a:cs typeface="+mn-lt"/>
              </a:rPr>
              <a:t>Além</a:t>
            </a:r>
            <a:r>
              <a:rPr lang="en-US" sz="1800" dirty="0">
                <a:ea typeface="+mn-lt"/>
                <a:cs typeface="+mn-lt"/>
              </a:rPr>
              <a:t> dos </a:t>
            </a:r>
            <a:r>
              <a:rPr lang="en-US" sz="1800" dirty="0" err="1">
                <a:ea typeface="+mn-lt"/>
                <a:cs typeface="+mn-lt"/>
              </a:rPr>
              <a:t>faraós</a:t>
            </a:r>
            <a:r>
              <a:rPr lang="en-US" sz="1800" dirty="0">
                <a:ea typeface="+mn-lt"/>
                <a:cs typeface="+mn-lt"/>
              </a:rPr>
              <a:t> e de </a:t>
            </a:r>
            <a:r>
              <a:rPr lang="en-US" sz="1800" dirty="0" err="1">
                <a:ea typeface="+mn-lt"/>
                <a:cs typeface="+mn-lt"/>
              </a:rPr>
              <a:t>seus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trajes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deusas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deuses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 err="1">
                <a:ea typeface="+mn-lt"/>
                <a:cs typeface="+mn-lt"/>
              </a:rPr>
              <a:t>animais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divinizados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também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foram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figuras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tiveram</a:t>
            </a:r>
            <a:r>
              <a:rPr lang="en-US" sz="1800" dirty="0">
                <a:ea typeface="+mn-lt"/>
                <a:cs typeface="+mn-lt"/>
              </a:rPr>
              <a:t> um forte peso e </a:t>
            </a:r>
            <a:r>
              <a:rPr lang="en-US" sz="1800" dirty="0" err="1">
                <a:ea typeface="+mn-lt"/>
                <a:cs typeface="+mn-lt"/>
              </a:rPr>
              <a:t>interferência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simbólica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dentro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devido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seu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grau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importância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olhos</a:t>
            </a:r>
            <a:r>
              <a:rPr lang="en-US" sz="1800" dirty="0">
                <a:ea typeface="+mn-lt"/>
                <a:cs typeface="+mn-lt"/>
              </a:rPr>
              <a:t> dos </a:t>
            </a:r>
            <a:r>
              <a:rPr lang="en-US" sz="1800" dirty="0" err="1">
                <a:ea typeface="+mn-lt"/>
                <a:cs typeface="+mn-lt"/>
              </a:rPr>
              <a:t>egípcios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505F4C-E77A-F80D-6A2F-E4A32CF44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6" r="2284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66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D2060-DD7E-F681-7E29-17F34315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SIMETRIA</a:t>
            </a:r>
          </a:p>
        </p:txBody>
      </p:sp>
      <p:sp>
        <p:nvSpPr>
          <p:cNvPr id="11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6472F-C613-3E4F-F022-0B541506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63" y="2439679"/>
            <a:ext cx="5092330" cy="41686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A </a:t>
            </a:r>
            <a:r>
              <a:rPr lang="en-US" sz="1800" dirty="0" err="1">
                <a:ea typeface="+mn-lt"/>
                <a:cs typeface="+mn-lt"/>
              </a:rPr>
              <a:t>simetria</a:t>
            </a:r>
            <a:r>
              <a:rPr lang="en-US" sz="1800" dirty="0">
                <a:ea typeface="+mn-lt"/>
                <a:cs typeface="+mn-lt"/>
              </a:rPr>
              <a:t> é </a:t>
            </a:r>
            <a:r>
              <a:rPr lang="en-US" sz="1800" dirty="0" err="1">
                <a:ea typeface="+mn-lt"/>
                <a:cs typeface="+mn-lt"/>
              </a:rPr>
              <a:t>outra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característica</a:t>
            </a:r>
            <a:r>
              <a:rPr lang="en-US" sz="1800" dirty="0">
                <a:ea typeface="+mn-lt"/>
                <a:cs typeface="+mn-lt"/>
              </a:rPr>
              <a:t> fundamental </a:t>
            </a:r>
            <a:r>
              <a:rPr lang="en-US" sz="1800" dirty="0" err="1">
                <a:ea typeface="+mn-lt"/>
                <a:cs typeface="+mn-lt"/>
              </a:rPr>
              <a:t>dentro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antiga</a:t>
            </a:r>
            <a:r>
              <a:rPr lang="en-US" sz="1800" dirty="0">
                <a:ea typeface="+mn-lt"/>
                <a:cs typeface="+mn-lt"/>
              </a:rPr>
              <a:t>. </a:t>
            </a:r>
            <a:r>
              <a:rPr lang="en-US" sz="1800" dirty="0" err="1">
                <a:ea typeface="+mn-lt"/>
                <a:cs typeface="+mn-lt"/>
              </a:rPr>
              <a:t>Embora</a:t>
            </a:r>
            <a:r>
              <a:rPr lang="en-US" sz="1800" dirty="0">
                <a:ea typeface="+mn-lt"/>
                <a:cs typeface="+mn-lt"/>
              </a:rPr>
              <a:t> as </a:t>
            </a:r>
            <a:r>
              <a:rPr lang="en-US" sz="1800" dirty="0" err="1">
                <a:ea typeface="+mn-lt"/>
                <a:cs typeface="+mn-lt"/>
              </a:rPr>
              <a:t>obras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fossem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levadas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pelo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objetivo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prático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sua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função</a:t>
            </a:r>
            <a:r>
              <a:rPr lang="en-US" sz="1800" dirty="0">
                <a:ea typeface="+mn-lt"/>
                <a:cs typeface="+mn-lt"/>
              </a:rPr>
              <a:t>, as </a:t>
            </a:r>
            <a:r>
              <a:rPr lang="en-US" sz="1800" dirty="0" err="1">
                <a:ea typeface="+mn-lt"/>
                <a:cs typeface="+mn-lt"/>
              </a:rPr>
              <a:t>obras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tiveram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seu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lado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estético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abandonado</a:t>
            </a:r>
            <a:r>
              <a:rPr lang="en-US" sz="1800" dirty="0">
                <a:ea typeface="+mn-lt"/>
                <a:cs typeface="+mn-lt"/>
              </a:rPr>
              <a:t>. Devido a </a:t>
            </a:r>
            <a:r>
              <a:rPr lang="en-US" sz="1800" dirty="0" err="1">
                <a:ea typeface="+mn-lt"/>
                <a:cs typeface="+mn-lt"/>
              </a:rPr>
              <a:t>isso</a:t>
            </a:r>
            <a:r>
              <a:rPr lang="en-US" sz="1800" dirty="0">
                <a:ea typeface="+mn-lt"/>
                <a:cs typeface="+mn-lt"/>
              </a:rPr>
              <a:t>, a </a:t>
            </a:r>
            <a:r>
              <a:rPr lang="en-US" sz="1800" dirty="0" err="1">
                <a:ea typeface="+mn-lt"/>
                <a:cs typeface="+mn-lt"/>
              </a:rPr>
              <a:t>simetria</a:t>
            </a:r>
            <a:r>
              <a:rPr lang="en-US" sz="1800" dirty="0">
                <a:ea typeface="+mn-lt"/>
                <a:cs typeface="+mn-lt"/>
              </a:rPr>
              <a:t> é um </a:t>
            </a:r>
            <a:r>
              <a:rPr lang="en-US" sz="1800" dirty="0" err="1">
                <a:ea typeface="+mn-lt"/>
                <a:cs typeface="+mn-lt"/>
              </a:rPr>
              <a:t>princípio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foi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bastante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respeitado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dentro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A </a:t>
            </a:r>
            <a:r>
              <a:rPr lang="en-US" sz="1800" dirty="0" err="1">
                <a:ea typeface="+mn-lt"/>
                <a:cs typeface="+mn-lt"/>
              </a:rPr>
              <a:t>busca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pelo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equilíbrio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perfeito</a:t>
            </a:r>
            <a:r>
              <a:rPr lang="en-US" sz="1800" dirty="0">
                <a:ea typeface="+mn-lt"/>
                <a:cs typeface="+mn-lt"/>
              </a:rPr>
              <a:t> e da </a:t>
            </a:r>
            <a:r>
              <a:rPr lang="en-US" sz="1800" dirty="0" err="1">
                <a:ea typeface="+mn-lt"/>
                <a:cs typeface="+mn-lt"/>
              </a:rPr>
              <a:t>simetria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dentro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refletia</a:t>
            </a:r>
            <a:r>
              <a:rPr lang="en-US" sz="1800" dirty="0">
                <a:ea typeface="+mn-lt"/>
                <a:cs typeface="+mn-lt"/>
              </a:rPr>
              <a:t> no valor cultural </a:t>
            </a:r>
            <a:r>
              <a:rPr lang="en-US" sz="1800" dirty="0" err="1">
                <a:ea typeface="+mn-lt"/>
                <a:cs typeface="+mn-lt"/>
              </a:rPr>
              <a:t>harmônico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sociedade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noção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padrão</a:t>
            </a:r>
            <a:r>
              <a:rPr lang="en-US" sz="1800" dirty="0">
                <a:ea typeface="+mn-lt"/>
                <a:cs typeface="+mn-lt"/>
              </a:rPr>
              <a:t> para a </a:t>
            </a:r>
            <a:r>
              <a:rPr lang="en-US" sz="1800" dirty="0" err="1">
                <a:ea typeface="+mn-lt"/>
                <a:cs typeface="+mn-lt"/>
              </a:rPr>
              <a:t>civilização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época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4" name="Picture 4" descr="A picture containing stone, building material, plaque&#10;&#10;Description automatically generated">
            <a:extLst>
              <a:ext uri="{FF2B5EF4-FFF2-40B4-BE49-F238E27FC236}">
                <a16:creationId xmlns:a16="http://schemas.microsoft.com/office/drawing/2014/main" id="{AD38C194-9CC3-7C34-5589-07E1733A7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4" r="13423" b="-1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9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F2574-B361-3BCE-0D7C-C9819E81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SIMETRIA</a:t>
            </a:r>
          </a:p>
        </p:txBody>
      </p:sp>
      <p:sp>
        <p:nvSpPr>
          <p:cNvPr id="11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2D64D-5F21-2133-F855-BDE66CC5D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63" y="2511567"/>
            <a:ext cx="4891047" cy="366539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000" dirty="0"/>
          </a:p>
          <a:p>
            <a:r>
              <a:rPr lang="en-US" sz="2000" dirty="0" err="1">
                <a:ea typeface="+mn-lt"/>
                <a:cs typeface="+mn-lt"/>
              </a:rPr>
              <a:t>Além</a:t>
            </a:r>
            <a:r>
              <a:rPr lang="en-US" sz="2000" dirty="0">
                <a:ea typeface="+mn-lt"/>
                <a:cs typeface="+mn-lt"/>
              </a:rPr>
              <a:t> de ser vista </a:t>
            </a:r>
            <a:r>
              <a:rPr lang="en-US" sz="2000" dirty="0" err="1">
                <a:ea typeface="+mn-lt"/>
                <a:cs typeface="+mn-lt"/>
              </a:rPr>
              <a:t>como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uma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noção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geral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época</a:t>
            </a:r>
            <a:r>
              <a:rPr lang="en-US" sz="2000" dirty="0">
                <a:ea typeface="+mn-lt"/>
                <a:cs typeface="+mn-lt"/>
              </a:rPr>
              <a:t>, a </a:t>
            </a:r>
            <a:r>
              <a:rPr lang="en-US" sz="2000" dirty="0" err="1">
                <a:ea typeface="+mn-lt"/>
                <a:cs typeface="+mn-lt"/>
              </a:rPr>
              <a:t>simetria</a:t>
            </a:r>
            <a:r>
              <a:rPr lang="en-US" sz="2000" dirty="0">
                <a:ea typeface="+mn-lt"/>
                <a:cs typeface="+mn-lt"/>
              </a:rPr>
              <a:t> era um ideal que </a:t>
            </a:r>
            <a:r>
              <a:rPr lang="en-US" sz="2000" dirty="0" err="1">
                <a:ea typeface="+mn-lt"/>
                <a:cs typeface="+mn-lt"/>
              </a:rPr>
              <a:t>surgiu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quando</a:t>
            </a:r>
            <a:r>
              <a:rPr lang="en-US" sz="2000" dirty="0">
                <a:ea typeface="+mn-lt"/>
                <a:cs typeface="+mn-lt"/>
              </a:rPr>
              <a:t> o </a:t>
            </a:r>
            <a:r>
              <a:rPr lang="en-US" sz="2000" dirty="0" err="1">
                <a:ea typeface="+mn-lt"/>
                <a:cs typeface="+mn-lt"/>
              </a:rPr>
              <a:t>deuses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ordenaram</a:t>
            </a:r>
            <a:r>
              <a:rPr lang="en-US" sz="2000" dirty="0">
                <a:ea typeface="+mn-lt"/>
                <a:cs typeface="+mn-lt"/>
              </a:rPr>
              <a:t> o </a:t>
            </a:r>
            <a:r>
              <a:rPr lang="en-US" sz="2000" dirty="0" err="1">
                <a:ea typeface="+mn-lt"/>
                <a:cs typeface="+mn-lt"/>
              </a:rPr>
              <a:t>universo</a:t>
            </a:r>
            <a:r>
              <a:rPr lang="en-US" sz="2000" dirty="0">
                <a:ea typeface="+mn-lt"/>
                <a:cs typeface="+mn-lt"/>
              </a:rPr>
              <a:t>. A </a:t>
            </a:r>
            <a:r>
              <a:rPr lang="en-US" sz="2000" dirty="0" err="1">
                <a:ea typeface="+mn-lt"/>
                <a:cs typeface="+mn-lt"/>
              </a:rPr>
              <a:t>simetria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foi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capaz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trazer</a:t>
            </a:r>
            <a:r>
              <a:rPr lang="en-US" sz="2000" dirty="0">
                <a:ea typeface="+mn-lt"/>
                <a:cs typeface="+mn-lt"/>
              </a:rPr>
              <a:t> o </a:t>
            </a:r>
            <a:r>
              <a:rPr lang="en-US" sz="2000" dirty="0" err="1">
                <a:ea typeface="+mn-lt"/>
                <a:cs typeface="+mn-lt"/>
              </a:rPr>
              <a:t>conceito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unidade</a:t>
            </a:r>
            <a:r>
              <a:rPr lang="en-US" sz="2000" dirty="0">
                <a:ea typeface="+mn-lt"/>
                <a:cs typeface="+mn-lt"/>
              </a:rPr>
              <a:t> e </a:t>
            </a:r>
            <a:r>
              <a:rPr lang="en-US" sz="2000" dirty="0" err="1">
                <a:ea typeface="+mn-lt"/>
                <a:cs typeface="+mn-lt"/>
              </a:rPr>
              <a:t>dualidade</a:t>
            </a:r>
            <a:r>
              <a:rPr lang="en-US" sz="2000" dirty="0">
                <a:ea typeface="+mn-lt"/>
                <a:cs typeface="+mn-lt"/>
              </a:rPr>
              <a:t>, que </a:t>
            </a:r>
            <a:r>
              <a:rPr lang="en-US" sz="2000" dirty="0" err="1">
                <a:ea typeface="+mn-lt"/>
                <a:cs typeface="+mn-lt"/>
              </a:rPr>
              <a:t>foi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representado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através</a:t>
            </a:r>
            <a:r>
              <a:rPr lang="en-US" sz="2000" dirty="0">
                <a:ea typeface="+mn-lt"/>
                <a:cs typeface="+mn-lt"/>
              </a:rPr>
              <a:t> das </a:t>
            </a:r>
            <a:r>
              <a:rPr lang="en-US" sz="2000" dirty="0" err="1">
                <a:ea typeface="+mn-lt"/>
                <a:cs typeface="+mn-lt"/>
              </a:rPr>
              <a:t>obras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arte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retratavam</a:t>
            </a:r>
            <a:r>
              <a:rPr lang="en-US" sz="2000" dirty="0">
                <a:ea typeface="+mn-lt"/>
                <a:cs typeface="+mn-lt"/>
              </a:rPr>
              <a:t> as </a:t>
            </a:r>
            <a:r>
              <a:rPr lang="en-US" sz="2000" dirty="0" err="1">
                <a:ea typeface="+mn-lt"/>
                <a:cs typeface="+mn-lt"/>
              </a:rPr>
              <a:t>figuras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masculinas</a:t>
            </a:r>
            <a:r>
              <a:rPr lang="en-US" sz="2000" dirty="0">
                <a:ea typeface="+mn-lt"/>
                <a:cs typeface="+mn-lt"/>
              </a:rPr>
              <a:t> e </a:t>
            </a:r>
            <a:r>
              <a:rPr lang="en-US" sz="2000" dirty="0" err="1">
                <a:ea typeface="+mn-lt"/>
                <a:cs typeface="+mn-lt"/>
              </a:rPr>
              <a:t>femininas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4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4B9EFEC2-5815-36E9-E05D-C74C9CACD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24" r="1" b="12279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6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589A1-1D17-98EC-BD0B-436E68AB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SIMETRIA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6DC8C-F862-1945-1E63-FA173607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O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conceito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dualidade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foi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essencialmente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regulado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pela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harmonia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simétrica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Todas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obras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egípcias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templos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casas 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palácios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foram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criados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com o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equilíbrio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mente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afim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refletir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o valor do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equilíbrio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 da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simetria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egípcios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acreditavam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que a terra deles era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feita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com base no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mundo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dos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deuses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e,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caso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alguém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falecesse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eles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voltariam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vida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após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morte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 o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paraíso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seria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familiar com a terra.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Todos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objetos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arquitetônicos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foram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dispostos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afim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expressar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perfeição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harmônica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simétrica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equalizada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deuses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tiveram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criação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cosmológica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1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6DD92-96C5-5B3F-2DCC-A2605D02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ESCULTURAS E ESTÁTUAS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9EBAC-20C6-D36F-D96A-158A4F35A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64" y="2285770"/>
            <a:ext cx="4901414" cy="39870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ea typeface="+mn-lt"/>
                <a:cs typeface="+mn-lt"/>
              </a:rPr>
              <a:t>A </a:t>
            </a:r>
            <a:r>
              <a:rPr lang="en-US" sz="1800" err="1">
                <a:ea typeface="+mn-lt"/>
                <a:cs typeface="+mn-lt"/>
              </a:rPr>
              <a:t>maior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parte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err="1">
                <a:ea typeface="+mn-lt"/>
                <a:cs typeface="+mn-lt"/>
              </a:rPr>
              <a:t>escultura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foi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criada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durante</a:t>
            </a:r>
            <a:r>
              <a:rPr lang="en-US" sz="1800" dirty="0">
                <a:ea typeface="+mn-lt"/>
                <a:cs typeface="+mn-lt"/>
              </a:rPr>
              <a:t> o </a:t>
            </a:r>
            <a:r>
              <a:rPr lang="en-US" sz="1800" err="1">
                <a:ea typeface="+mn-lt"/>
                <a:cs typeface="+mn-lt"/>
              </a:rPr>
              <a:t>ínicio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err="1">
                <a:ea typeface="+mn-lt"/>
                <a:cs typeface="+mn-lt"/>
              </a:rPr>
              <a:t>período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dinástico</a:t>
            </a:r>
            <a:r>
              <a:rPr lang="en-US" sz="1800" dirty="0">
                <a:ea typeface="+mn-lt"/>
                <a:cs typeface="+mn-lt"/>
              </a:rPr>
              <a:t>. As </a:t>
            </a:r>
            <a:r>
              <a:rPr lang="en-US" sz="1800" err="1">
                <a:ea typeface="+mn-lt"/>
                <a:cs typeface="+mn-lt"/>
              </a:rPr>
              <a:t>esculturas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feitas</a:t>
            </a:r>
            <a:r>
              <a:rPr lang="en-US" sz="1800" dirty="0">
                <a:ea typeface="+mn-lt"/>
                <a:cs typeface="+mn-lt"/>
              </a:rPr>
              <a:t> com </a:t>
            </a:r>
            <a:r>
              <a:rPr lang="en-US" sz="1800" err="1">
                <a:ea typeface="+mn-lt"/>
                <a:cs typeface="+mn-lt"/>
              </a:rPr>
              <a:t>relevos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afundados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err="1">
                <a:ea typeface="+mn-lt"/>
                <a:cs typeface="+mn-lt"/>
              </a:rPr>
              <a:t>baixos</a:t>
            </a:r>
            <a:r>
              <a:rPr lang="en-US" sz="1800" dirty="0">
                <a:ea typeface="+mn-lt"/>
                <a:cs typeface="+mn-lt"/>
              </a:rPr>
              <a:t>, se </a:t>
            </a:r>
            <a:r>
              <a:rPr lang="en-US" sz="1800" err="1">
                <a:ea typeface="+mn-lt"/>
                <a:cs typeface="+mn-lt"/>
              </a:rPr>
              <a:t>inspirando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nas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mesmas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características</a:t>
            </a:r>
            <a:r>
              <a:rPr lang="en-US" sz="1800" dirty="0">
                <a:ea typeface="+mn-lt"/>
                <a:cs typeface="+mn-lt"/>
              </a:rPr>
              <a:t> das pinturas </a:t>
            </a:r>
            <a:r>
              <a:rPr lang="en-US" sz="1800" err="1">
                <a:ea typeface="+mn-lt"/>
                <a:cs typeface="+mn-lt"/>
              </a:rPr>
              <a:t>egípcias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sendo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capazes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err="1">
                <a:ea typeface="+mn-lt"/>
                <a:cs typeface="+mn-lt"/>
              </a:rPr>
              <a:t>suportar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err="1">
                <a:ea typeface="+mn-lt"/>
                <a:cs typeface="+mn-lt"/>
              </a:rPr>
              <a:t>força</a:t>
            </a:r>
            <a:r>
              <a:rPr lang="en-US" sz="1800" dirty="0">
                <a:ea typeface="+mn-lt"/>
                <a:cs typeface="+mn-lt"/>
              </a:rPr>
              <a:t> do sol. Figuras </a:t>
            </a:r>
            <a:r>
              <a:rPr lang="en-US" sz="180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pé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nas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esculturas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foram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retratadas</a:t>
            </a:r>
            <a:r>
              <a:rPr lang="en-US" sz="1800" dirty="0">
                <a:ea typeface="+mn-lt"/>
                <a:cs typeface="+mn-lt"/>
              </a:rPr>
              <a:t> com </a:t>
            </a:r>
            <a:r>
              <a:rPr lang="en-US" sz="1800" err="1">
                <a:ea typeface="+mn-lt"/>
                <a:cs typeface="+mn-lt"/>
              </a:rPr>
              <a:t>suas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pernas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separadas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cabeças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perfil</a:t>
            </a:r>
            <a:r>
              <a:rPr lang="en-US" sz="1800" dirty="0">
                <a:ea typeface="+mn-lt"/>
                <a:cs typeface="+mn-lt"/>
              </a:rPr>
              <a:t>, e </a:t>
            </a:r>
            <a:r>
              <a:rPr lang="en-US" sz="1800" err="1">
                <a:ea typeface="+mn-lt"/>
                <a:cs typeface="+mn-lt"/>
              </a:rPr>
              <a:t>seus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torfos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voltados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err="1">
                <a:ea typeface="+mn-lt"/>
                <a:cs typeface="+mn-lt"/>
              </a:rPr>
              <a:t>frente</a:t>
            </a:r>
            <a:r>
              <a:rPr lang="en-US" sz="1800" dirty="0">
                <a:ea typeface="+mn-lt"/>
                <a:cs typeface="+mn-lt"/>
              </a:rPr>
              <a:t>. Elas </a:t>
            </a:r>
            <a:r>
              <a:rPr lang="en-US" sz="1800" err="1">
                <a:ea typeface="+mn-lt"/>
                <a:cs typeface="+mn-lt"/>
              </a:rPr>
              <a:t>foram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feitos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err="1">
                <a:ea typeface="+mn-lt"/>
                <a:cs typeface="+mn-lt"/>
              </a:rPr>
              <a:t>confrontar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diretamente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rituais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err="1">
                <a:ea typeface="+mn-lt"/>
                <a:cs typeface="+mn-lt"/>
              </a:rPr>
              <a:t>estavam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sendo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conduzidos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diante</a:t>
            </a:r>
            <a:r>
              <a:rPr lang="en-US" sz="1800" dirty="0">
                <a:ea typeface="+mn-lt"/>
                <a:cs typeface="+mn-lt"/>
              </a:rPr>
              <a:t> deles </a:t>
            </a:r>
            <a:r>
              <a:rPr lang="en-US" sz="1800" err="1">
                <a:ea typeface="+mn-lt"/>
                <a:cs typeface="+mn-lt"/>
              </a:rPr>
              <a:t>nos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túmulos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C7AE7307-F03B-03B0-A790-D774EE254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7" r="16119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34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4C8E-ADF8-74AB-081D-BB5C4C5B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ESCULTURAS E ESTÁTUAS</a:t>
            </a:r>
          </a:p>
        </p:txBody>
      </p:sp>
      <p:sp>
        <p:nvSpPr>
          <p:cNvPr id="28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1EB5-0D6A-8049-CED0-0123F2CFC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17" y="2129115"/>
            <a:ext cx="4604033" cy="47333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escultores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egípcios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representavam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faraós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deuses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posição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séria</a:t>
            </a:r>
            <a:r>
              <a:rPr lang="en-US" sz="1600" dirty="0">
                <a:ea typeface="+mn-lt"/>
                <a:cs typeface="+mn-lt"/>
              </a:rPr>
              <a:t>, sempre de </a:t>
            </a:r>
            <a:r>
              <a:rPr lang="en-US" sz="1600" dirty="0" err="1">
                <a:ea typeface="+mn-lt"/>
                <a:cs typeface="+mn-lt"/>
              </a:rPr>
              <a:t>frente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onde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dirty="0" err="1">
                <a:ea typeface="+mn-lt"/>
                <a:cs typeface="+mn-lt"/>
              </a:rPr>
              <a:t>ideia</a:t>
            </a:r>
            <a:r>
              <a:rPr lang="en-US" sz="1600" dirty="0">
                <a:ea typeface="+mn-lt"/>
                <a:cs typeface="+mn-lt"/>
              </a:rPr>
              <a:t> era </a:t>
            </a:r>
            <a:r>
              <a:rPr lang="en-US" sz="1600" dirty="0" err="1">
                <a:ea typeface="+mn-lt"/>
                <a:cs typeface="+mn-lt"/>
              </a:rPr>
              <a:t>representar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ideia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imortalidade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eles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escultores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também</a:t>
            </a:r>
            <a:r>
              <a:rPr lang="en-US" sz="1600" dirty="0">
                <a:ea typeface="+mn-lt"/>
                <a:cs typeface="+mn-lt"/>
              </a:rPr>
              <a:t> se </a:t>
            </a:r>
            <a:r>
              <a:rPr lang="en-US" sz="1600" dirty="0" err="1">
                <a:ea typeface="+mn-lt"/>
                <a:cs typeface="+mn-lt"/>
              </a:rPr>
              <a:t>importavam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exagerar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proporções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físicas</a:t>
            </a:r>
            <a:r>
              <a:rPr lang="en-US" sz="1600" dirty="0">
                <a:ea typeface="+mn-lt"/>
                <a:cs typeface="+mn-lt"/>
              </a:rPr>
              <a:t> dos </a:t>
            </a:r>
            <a:r>
              <a:rPr lang="en-US" sz="1600" dirty="0" err="1">
                <a:ea typeface="+mn-lt"/>
                <a:cs typeface="+mn-lt"/>
              </a:rPr>
              <a:t>deuses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afim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criar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força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figuras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monumentos</a:t>
            </a:r>
            <a:r>
              <a:rPr lang="en-US" sz="1600" dirty="0">
                <a:ea typeface="+mn-lt"/>
                <a:cs typeface="+mn-lt"/>
              </a:rPr>
              <a:t> da </a:t>
            </a:r>
            <a:r>
              <a:rPr lang="en-US" sz="1600" dirty="0" err="1">
                <a:ea typeface="+mn-lt"/>
                <a:cs typeface="+mn-lt"/>
              </a:rPr>
              <a:t>escultura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egípcia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foram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criados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ficarem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eternidade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obedencendo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dirty="0" err="1">
                <a:ea typeface="+mn-lt"/>
                <a:cs typeface="+mn-lt"/>
              </a:rPr>
              <a:t>regras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artísticas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egípcias</a:t>
            </a:r>
            <a:r>
              <a:rPr lang="en-US" sz="1600" dirty="0">
                <a:ea typeface="+mn-lt"/>
                <a:cs typeface="+mn-lt"/>
              </a:rPr>
              <a:t> da </a:t>
            </a:r>
            <a:r>
              <a:rPr lang="en-US" sz="1600" dirty="0" err="1">
                <a:ea typeface="+mn-lt"/>
                <a:cs typeface="+mn-lt"/>
              </a:rPr>
              <a:t>época</a:t>
            </a:r>
            <a:r>
              <a:rPr lang="en-US" sz="1600" dirty="0">
                <a:ea typeface="+mn-lt"/>
                <a:cs typeface="+mn-lt"/>
              </a:rPr>
              <a:t>. Foram </a:t>
            </a:r>
            <a:r>
              <a:rPr lang="en-US" sz="1600" dirty="0" err="1">
                <a:ea typeface="+mn-lt"/>
                <a:cs typeface="+mn-lt"/>
              </a:rPr>
              <a:t>colocadas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templos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túmulos</a:t>
            </a:r>
            <a:r>
              <a:rPr lang="en-US" sz="1600" dirty="0">
                <a:ea typeface="+mn-lt"/>
                <a:cs typeface="+mn-lt"/>
              </a:rPr>
              <a:t>, e as </a:t>
            </a:r>
            <a:r>
              <a:rPr lang="en-US" sz="1600" dirty="0" err="1">
                <a:ea typeface="+mn-lt"/>
                <a:cs typeface="+mn-lt"/>
              </a:rPr>
              <a:t>estátuas</a:t>
            </a:r>
            <a:r>
              <a:rPr lang="en-US" sz="1600" dirty="0">
                <a:ea typeface="+mn-lt"/>
                <a:cs typeface="+mn-lt"/>
              </a:rPr>
              <a:t> e as imagens de </a:t>
            </a:r>
            <a:r>
              <a:rPr lang="en-US" sz="1600" dirty="0" err="1">
                <a:ea typeface="+mn-lt"/>
                <a:cs typeface="+mn-lt"/>
              </a:rPr>
              <a:t>parede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foram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feitas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veículos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espíritos</a:t>
            </a:r>
            <a:r>
              <a:rPr lang="en-US" sz="1600" dirty="0">
                <a:ea typeface="+mn-lt"/>
                <a:cs typeface="+mn-lt"/>
              </a:rPr>
              <a:t> das </a:t>
            </a:r>
            <a:r>
              <a:rPr lang="en-US" sz="1600" dirty="0" err="1">
                <a:ea typeface="+mn-lt"/>
                <a:cs typeface="+mn-lt"/>
              </a:rPr>
              <a:t>cidades</a:t>
            </a:r>
            <a:r>
              <a:rPr lang="en-US" sz="1600" dirty="0">
                <a:ea typeface="+mn-lt"/>
                <a:cs typeface="+mn-lt"/>
              </a:rPr>
              <a:t>, reis, </a:t>
            </a:r>
            <a:r>
              <a:rPr lang="en-US" sz="1600" dirty="0" err="1">
                <a:ea typeface="+mn-lt"/>
                <a:cs typeface="+mn-lt"/>
              </a:rPr>
              <a:t>nobres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funcionários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privilegiados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escribas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/>
          </a:p>
        </p:txBody>
      </p:sp>
      <p:pic>
        <p:nvPicPr>
          <p:cNvPr id="4" name="Picture 4" descr="A picture containing stone, building material, building&#10;&#10;Description automatically generated">
            <a:extLst>
              <a:ext uri="{FF2B5EF4-FFF2-40B4-BE49-F238E27FC236}">
                <a16:creationId xmlns:a16="http://schemas.microsoft.com/office/drawing/2014/main" id="{BEAEAF64-9FD6-B8E6-0541-EEBE9B3B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3" r="8249" b="1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1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F69309-5A0F-2ED3-0E3A-88EC937373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8641" r="1" b="3551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5F078F-7610-51E0-68CB-AA84D852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62" y="1217474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00"/>
                </a:solidFill>
              </a:rPr>
              <a:t>INÍCIO DA ARTE EGÍPCIA</a:t>
            </a:r>
          </a:p>
          <a:p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29437-90AC-25E8-1F65-DF8C9FE55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61" y="3135986"/>
            <a:ext cx="10509504" cy="29056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As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obras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produzidas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no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Egito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têm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história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extensivamente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longa,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principalmente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devido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à longa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duração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da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civilização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do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Egito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Antigo.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dois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períodos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gerais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que a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egípcia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classificada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são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conhecidos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como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'a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egípcia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do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período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pré-dinástico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' e a '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egípcia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do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período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dinástico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'</a:t>
            </a:r>
            <a:endParaRPr lang="en-US" sz="20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Desde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Período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Dinástico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até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Egito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 Romano, o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tipo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egípcia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incluía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esculturas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marfim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, pinturas,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desenhos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papiro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esculturas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. A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arquitetura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tridimensional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foi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bem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praticada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, e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pode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ser vista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principalmente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nas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pirâmides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nas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construções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egípcias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icônicas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. No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entanto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, o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estilo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egípcio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continuou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bastante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conservador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durante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seu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período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mudando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poucas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coisas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relação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ao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seu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estilo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artístico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+mn-lt"/>
                <a:cs typeface="+mn-lt"/>
              </a:rPr>
              <a:t>identitário</a:t>
            </a:r>
            <a:r>
              <a:rPr lang="en-US" sz="2000" dirty="0">
                <a:solidFill>
                  <a:schemeClr val="bg2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68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3CCC1-4D9A-20F7-BE68-5AAD7658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ESCULTURAS E ESTÁTUAS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DC96-A639-1D47-4285-F171701C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706" y="2573318"/>
            <a:ext cx="4628244" cy="36994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ea typeface="+mn-lt"/>
                <a:cs typeface="+mn-lt"/>
              </a:rPr>
              <a:t>O </a:t>
            </a:r>
            <a:r>
              <a:rPr lang="en-US" sz="1800" dirty="0" err="1">
                <a:ea typeface="+mn-lt"/>
                <a:cs typeface="+mn-lt"/>
              </a:rPr>
              <a:t>trabalho</a:t>
            </a:r>
            <a:r>
              <a:rPr lang="en-US" sz="1800" dirty="0">
                <a:ea typeface="+mn-lt"/>
                <a:cs typeface="+mn-lt"/>
              </a:rPr>
              <a:t> dos </a:t>
            </a:r>
            <a:r>
              <a:rPr lang="en-US" sz="1800" dirty="0" err="1">
                <a:ea typeface="+mn-lt"/>
                <a:cs typeface="+mn-lt"/>
              </a:rPr>
              <a:t>escultores</a:t>
            </a:r>
            <a:r>
              <a:rPr lang="en-US" sz="1800" dirty="0">
                <a:ea typeface="+mn-lt"/>
                <a:cs typeface="+mn-lt"/>
              </a:rPr>
              <a:t> se </a:t>
            </a:r>
            <a:r>
              <a:rPr lang="en-US" sz="1800" dirty="0" err="1">
                <a:ea typeface="+mn-lt"/>
                <a:cs typeface="+mn-lt"/>
              </a:rPr>
              <a:t>ateve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muito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produção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obras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celebrassem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vitórias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humanas</a:t>
            </a:r>
            <a:r>
              <a:rPr lang="en-US" sz="1800" dirty="0">
                <a:ea typeface="+mn-lt"/>
                <a:cs typeface="+mn-lt"/>
              </a:rPr>
              <a:t> e outros </a:t>
            </a:r>
            <a:r>
              <a:rPr lang="en-US" sz="1800" dirty="0" err="1">
                <a:ea typeface="+mn-lt"/>
                <a:cs typeface="+mn-lt"/>
              </a:rPr>
              <a:t>eventos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importantes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relacionados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deuses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endParaRPr lang="en-US" sz="1800" dirty="0">
              <a:ea typeface="+mn-lt"/>
              <a:cs typeface="+mn-lt"/>
            </a:endParaRPr>
          </a:p>
          <a:p>
            <a:r>
              <a:rPr lang="en-US" sz="1800" dirty="0" err="1">
                <a:ea typeface="+mn-lt"/>
                <a:cs typeface="+mn-lt"/>
              </a:rPr>
              <a:t>Além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demonstrar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divindade</a:t>
            </a:r>
            <a:r>
              <a:rPr lang="en-US" sz="1800" dirty="0">
                <a:ea typeface="+mn-lt"/>
                <a:cs typeface="+mn-lt"/>
              </a:rPr>
              <a:t>, as </a:t>
            </a:r>
            <a:r>
              <a:rPr lang="en-US" sz="1800" dirty="0" err="1">
                <a:ea typeface="+mn-lt"/>
                <a:cs typeface="+mn-lt"/>
              </a:rPr>
              <a:t>esculturas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também</a:t>
            </a:r>
            <a:r>
              <a:rPr lang="en-US" sz="1800" dirty="0">
                <a:ea typeface="+mn-lt"/>
                <a:cs typeface="+mn-lt"/>
              </a:rPr>
              <a:t> se </a:t>
            </a:r>
            <a:r>
              <a:rPr lang="en-US" sz="1800" dirty="0" err="1">
                <a:ea typeface="+mn-lt"/>
                <a:cs typeface="+mn-lt"/>
              </a:rPr>
              <a:t>ateram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dirty="0" err="1">
                <a:ea typeface="+mn-lt"/>
                <a:cs typeface="+mn-lt"/>
              </a:rPr>
              <a:t>demonstrar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homenagem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ou</a:t>
            </a:r>
            <a:r>
              <a:rPr lang="en-US" sz="1800" dirty="0">
                <a:ea typeface="+mn-lt"/>
                <a:cs typeface="+mn-lt"/>
              </a:rPr>
              <a:t> valor </a:t>
            </a:r>
            <a:r>
              <a:rPr lang="en-US" sz="1800" dirty="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figuras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importantes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sociedade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escribas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4" descr="A picture containing person, indoor, underpants&#10;&#10;Description automatically generated">
            <a:extLst>
              <a:ext uri="{FF2B5EF4-FFF2-40B4-BE49-F238E27FC236}">
                <a16:creationId xmlns:a16="http://schemas.microsoft.com/office/drawing/2014/main" id="{2AE70FF1-311C-8754-7332-5AC89DBEF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53" r="12355" b="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36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F9A8B-7329-34B8-B2AA-940593C9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ESCULTURAS E ESTÁTUAS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0AEC1-EEA6-70FF-94F1-C1B0DE566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Estátuas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foram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criadas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participar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dos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rituais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relacionados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às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divindades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aos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espirítos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ao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faraó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Muitas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estátuas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também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foram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colocadas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outros ambientes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arquitetônicos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;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contextos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fariam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sua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frontalidade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seu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modo natural.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Outras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estátuas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foram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colocadas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contra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pilares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ou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ao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longo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avenida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para o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templo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egípcio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8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897C1-174E-608C-F9AA-8EB3B4CA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rgbClr val="FFFF00"/>
                </a:solidFill>
              </a:rPr>
              <a:t>ESCULTURAS E ESTÁTUAS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D12B235-6C56-27AD-6B58-DA40F792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83" y="603504"/>
            <a:ext cx="2928366" cy="557784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AE6D-1561-85BE-0747-B7E4163EC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A estátua, seja divina, real ou de elite, forneceu um caminho para que o espírito representado interagisse com o reino terrestre. As estátuas divinas do culto foram objeto de rituais diários. Às vezes, as estátuas saíam dos templos e eram levados para festivais especiais, para que as pessoas pudessem observá-los, assim a presença divina representada na estátua era "sentida".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841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85FD-D078-0862-209D-2DAD89E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ESCULTURAS E ESTÁTUAS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C2150-4FA9-B8AD-0F6C-2256F7ABD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As </a:t>
            </a:r>
            <a:r>
              <a:rPr lang="en-US" sz="1800" dirty="0" err="1">
                <a:ea typeface="+mn-lt"/>
                <a:cs typeface="+mn-lt"/>
              </a:rPr>
              <a:t>estátuas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foram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projetadas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principalmente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forma </a:t>
            </a:r>
            <a:r>
              <a:rPr lang="en-US" sz="1800" dirty="0" err="1">
                <a:ea typeface="+mn-lt"/>
                <a:cs typeface="+mn-lt"/>
              </a:rPr>
              <a:t>estética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artística</a:t>
            </a:r>
            <a:r>
              <a:rPr lang="en-US" sz="1800" dirty="0">
                <a:ea typeface="+mn-lt"/>
                <a:cs typeface="+mn-lt"/>
              </a:rPr>
              <a:t>, mas </a:t>
            </a:r>
            <a:r>
              <a:rPr lang="en-US" sz="1800" dirty="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parte</a:t>
            </a:r>
            <a:r>
              <a:rPr lang="en-US" sz="1800" dirty="0">
                <a:ea typeface="+mn-lt"/>
                <a:cs typeface="+mn-lt"/>
              </a:rPr>
              <a:t> de um ritual religioso.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tinham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palavra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, mas </a:t>
            </a:r>
            <a:r>
              <a:rPr lang="en-US" sz="1800" dirty="0" err="1">
                <a:ea typeface="+mn-lt"/>
                <a:cs typeface="+mn-lt"/>
              </a:rPr>
              <a:t>tinham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palavras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dirty="0" err="1">
                <a:ea typeface="+mn-lt"/>
                <a:cs typeface="+mn-lt"/>
              </a:rPr>
              <a:t>estátua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estela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 err="1">
                <a:ea typeface="+mn-lt"/>
                <a:cs typeface="+mn-lt"/>
              </a:rPr>
              <a:t>tumba</a:t>
            </a:r>
            <a:r>
              <a:rPr lang="en-US" sz="1800" dirty="0">
                <a:ea typeface="+mn-lt"/>
                <a:cs typeface="+mn-lt"/>
              </a:rPr>
              <a:t>. Eles </a:t>
            </a:r>
            <a:r>
              <a:rPr lang="en-US" sz="1800" dirty="0" err="1">
                <a:ea typeface="+mn-lt"/>
                <a:cs typeface="+mn-lt"/>
              </a:rPr>
              <a:t>tinham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até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noção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estética</a:t>
            </a:r>
            <a:r>
              <a:rPr lang="en-US" sz="1800" dirty="0">
                <a:ea typeface="+mn-lt"/>
                <a:cs typeface="+mn-lt"/>
              </a:rPr>
              <a:t>, mas </a:t>
            </a:r>
            <a:r>
              <a:rPr lang="en-US" sz="1800" dirty="0" err="1">
                <a:ea typeface="+mn-lt"/>
                <a:cs typeface="+mn-lt"/>
              </a:rPr>
              <a:t>dentro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seu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contexto</a:t>
            </a:r>
            <a:r>
              <a:rPr lang="en-US" sz="1800" dirty="0">
                <a:ea typeface="+mn-lt"/>
                <a:cs typeface="+mn-lt"/>
              </a:rPr>
              <a:t>. 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é </a:t>
            </a:r>
            <a:r>
              <a:rPr lang="en-US" sz="1800" dirty="0" err="1">
                <a:ea typeface="+mn-lt"/>
                <a:cs typeface="+mn-lt"/>
              </a:rPr>
              <a:t>funcional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dentro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religião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</p:txBody>
      </p:sp>
      <p:pic>
        <p:nvPicPr>
          <p:cNvPr id="4" name="Picture 4" descr="A picture containing text, person, wearing, dark&#10;&#10;Description automatically generated">
            <a:extLst>
              <a:ext uri="{FF2B5EF4-FFF2-40B4-BE49-F238E27FC236}">
                <a16:creationId xmlns:a16="http://schemas.microsoft.com/office/drawing/2014/main" id="{ED2AEC30-2CF1-DF7E-A682-CAB6458D3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3" r="21394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516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45C1C-DFC4-9DCE-095F-EFC6590D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rgbClr val="FFFF00"/>
                </a:solidFill>
              </a:rPr>
              <a:t>ESCULTURAS E ESTÁTUAS</a:t>
            </a:r>
          </a:p>
        </p:txBody>
      </p:sp>
      <p:pic>
        <p:nvPicPr>
          <p:cNvPr id="4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2CF94A36-2686-18E8-AA0A-6D4168CBC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6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1D45-D6A6-380F-A799-EAF06EFC5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292" y="3221880"/>
            <a:ext cx="7250443" cy="315636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 err="1">
                <a:ea typeface="+mn-lt"/>
                <a:cs typeface="+mn-lt"/>
              </a:rPr>
              <a:t>Existiam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algumas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regras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construção</a:t>
            </a:r>
            <a:r>
              <a:rPr lang="en-US" sz="1800" dirty="0">
                <a:ea typeface="+mn-lt"/>
                <a:cs typeface="+mn-lt"/>
              </a:rPr>
              <a:t> das </a:t>
            </a:r>
            <a:r>
              <a:rPr lang="en-US" sz="1800" dirty="0" err="1">
                <a:ea typeface="+mn-lt"/>
                <a:cs typeface="+mn-lt"/>
              </a:rPr>
              <a:t>estátuas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sendo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cada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deus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tinha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normas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dirty="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sua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aparência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seria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retratada</a:t>
            </a:r>
            <a:r>
              <a:rPr lang="en-US" sz="1800" dirty="0">
                <a:ea typeface="+mn-lt"/>
                <a:cs typeface="+mn-lt"/>
              </a:rPr>
              <a:t>. O </a:t>
            </a:r>
            <a:r>
              <a:rPr lang="en-US" sz="1800" dirty="0" err="1">
                <a:ea typeface="+mn-lt"/>
                <a:cs typeface="+mn-lt"/>
              </a:rPr>
              <a:t>deus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dirty="0" err="1">
                <a:ea typeface="+mn-lt"/>
                <a:cs typeface="+mn-lt"/>
              </a:rPr>
              <a:t>céu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Hórus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por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exemplo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tinha</a:t>
            </a:r>
            <a:r>
              <a:rPr lang="en-US" sz="1800" dirty="0">
                <a:ea typeface="+mn-lt"/>
                <a:cs typeface="+mn-lt"/>
              </a:rPr>
              <a:t> que ser </a:t>
            </a:r>
            <a:r>
              <a:rPr lang="en-US" sz="1800" dirty="0" err="1">
                <a:ea typeface="+mn-lt"/>
                <a:cs typeface="+mn-lt"/>
              </a:rPr>
              <a:t>representado</a:t>
            </a:r>
            <a:r>
              <a:rPr lang="en-US" sz="1800" dirty="0">
                <a:ea typeface="+mn-lt"/>
                <a:cs typeface="+mn-lt"/>
              </a:rPr>
              <a:t> sempre com a </a:t>
            </a:r>
            <a:r>
              <a:rPr lang="en-US" sz="1800" dirty="0" err="1">
                <a:ea typeface="+mn-lt"/>
                <a:cs typeface="+mn-lt"/>
              </a:rPr>
              <a:t>cabeça</a:t>
            </a:r>
            <a:r>
              <a:rPr lang="en-US" sz="1800" dirty="0">
                <a:ea typeface="+mn-lt"/>
                <a:cs typeface="+mn-lt"/>
              </a:rPr>
              <a:t> de um </a:t>
            </a:r>
            <a:r>
              <a:rPr lang="en-US" sz="1800" dirty="0" err="1">
                <a:ea typeface="+mn-lt"/>
                <a:cs typeface="+mn-lt"/>
              </a:rPr>
              <a:t>falcão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independente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dirty="0" err="1">
                <a:ea typeface="+mn-lt"/>
                <a:cs typeface="+mn-lt"/>
              </a:rPr>
              <a:t>artista</a:t>
            </a:r>
            <a:r>
              <a:rPr lang="en-US" sz="1800" dirty="0">
                <a:ea typeface="+mn-lt"/>
                <a:cs typeface="+mn-lt"/>
              </a:rPr>
              <a:t>. Como </a:t>
            </a:r>
            <a:r>
              <a:rPr lang="en-US" sz="1800" dirty="0" err="1">
                <a:ea typeface="+mn-lt"/>
                <a:cs typeface="+mn-lt"/>
              </a:rPr>
              <a:t>todos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artistas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tinham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obedecer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esta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norma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seus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trabalhos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foram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classificados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acordo</a:t>
            </a:r>
            <a:r>
              <a:rPr lang="en-US" sz="1800" dirty="0">
                <a:ea typeface="+mn-lt"/>
                <a:cs typeface="+mn-lt"/>
              </a:rPr>
              <a:t> com </a:t>
            </a:r>
            <a:r>
              <a:rPr lang="en-US" sz="1800" dirty="0" err="1">
                <a:ea typeface="+mn-lt"/>
                <a:cs typeface="+mn-lt"/>
              </a:rPr>
              <a:t>sua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fidelidade</a:t>
            </a:r>
            <a:r>
              <a:rPr lang="en-US" sz="1800" dirty="0">
                <a:ea typeface="+mn-lt"/>
                <a:cs typeface="+mn-lt"/>
              </a:rPr>
              <a:t> para com as </a:t>
            </a:r>
            <a:r>
              <a:rPr lang="en-US" sz="1800" dirty="0" err="1">
                <a:ea typeface="+mn-lt"/>
                <a:cs typeface="+mn-lt"/>
              </a:rPr>
              <a:t>características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divindade</a:t>
            </a:r>
            <a:r>
              <a:rPr lang="en-US" sz="1800" dirty="0">
                <a:ea typeface="+mn-lt"/>
                <a:cs typeface="+mn-lt"/>
              </a:rPr>
              <a:t>. Devido a </a:t>
            </a:r>
            <a:r>
              <a:rPr lang="en-US" sz="1800" dirty="0" err="1">
                <a:ea typeface="+mn-lt"/>
                <a:cs typeface="+mn-lt"/>
              </a:rPr>
              <a:t>essas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regras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terem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mudado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durante</a:t>
            </a:r>
            <a:r>
              <a:rPr lang="en-US" sz="1800" dirty="0">
                <a:ea typeface="+mn-lt"/>
                <a:cs typeface="+mn-lt"/>
              </a:rPr>
              <a:t> o Antigo </a:t>
            </a:r>
            <a:r>
              <a:rPr lang="en-US" sz="1800" dirty="0" err="1">
                <a:ea typeface="+mn-lt"/>
                <a:cs typeface="+mn-lt"/>
              </a:rPr>
              <a:t>Egito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estas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normas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escultural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mudou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durante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mais</a:t>
            </a:r>
            <a:r>
              <a:rPr lang="en-US" sz="1800" dirty="0">
                <a:ea typeface="+mn-lt"/>
                <a:cs typeface="+mn-lt"/>
              </a:rPr>
              <a:t> de 3000 </a:t>
            </a:r>
            <a:r>
              <a:rPr lang="en-US" sz="1800" dirty="0" err="1">
                <a:ea typeface="+mn-lt"/>
                <a:cs typeface="+mn-lt"/>
              </a:rPr>
              <a:t>anos</a:t>
            </a:r>
            <a:r>
              <a:rPr lang="en-US" sz="1800" dirty="0">
                <a:ea typeface="+mn-lt"/>
                <a:cs typeface="+mn-lt"/>
              </a:rPr>
              <a:t>. </a:t>
            </a:r>
            <a:r>
              <a:rPr lang="en-US" sz="1800" dirty="0" err="1">
                <a:ea typeface="+mn-lt"/>
                <a:cs typeface="+mn-lt"/>
              </a:rPr>
              <a:t>Isso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também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transmitia</a:t>
            </a:r>
            <a:r>
              <a:rPr lang="en-US" sz="1800" dirty="0">
                <a:ea typeface="+mn-lt"/>
                <a:cs typeface="+mn-lt"/>
              </a:rPr>
              <a:t> as </a:t>
            </a:r>
            <a:r>
              <a:rPr lang="en-US" sz="1800" dirty="0" err="1">
                <a:ea typeface="+mn-lt"/>
                <a:cs typeface="+mn-lt"/>
              </a:rPr>
              <a:t>qualidades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permanência</a:t>
            </a:r>
            <a:r>
              <a:rPr lang="en-US" sz="1800" dirty="0">
                <a:ea typeface="+mn-lt"/>
                <a:cs typeface="+mn-lt"/>
              </a:rPr>
              <a:t> e de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envelhecimento</a:t>
            </a:r>
            <a:r>
              <a:rPr lang="en-US" sz="1800" dirty="0">
                <a:ea typeface="+mn-lt"/>
                <a:cs typeface="+mn-lt"/>
              </a:rPr>
              <a:t> dos </a:t>
            </a:r>
            <a:r>
              <a:rPr lang="en-US" sz="1800" dirty="0" err="1">
                <a:ea typeface="+mn-lt"/>
                <a:cs typeface="+mn-lt"/>
              </a:rPr>
              <a:t>deuses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3134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, sign, building material, stone&#10;&#10;Description automatically generated">
            <a:extLst>
              <a:ext uri="{FF2B5EF4-FFF2-40B4-BE49-F238E27FC236}">
                <a16:creationId xmlns:a16="http://schemas.microsoft.com/office/drawing/2014/main" id="{1D3C462A-227E-F7E7-AD44-AF08F9DAF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55" b="1394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74AD6-26AB-CDEB-1BCB-5E7DC8B1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ESCRITA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A3D8E-95D0-C44F-704E-8C6AF37AD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808380" cy="311574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 err="1">
                <a:ea typeface="+mn-lt"/>
                <a:cs typeface="+mn-lt"/>
              </a:rPr>
              <a:t>Outra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característica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 é que a </a:t>
            </a:r>
            <a:r>
              <a:rPr lang="en-US" sz="1800" dirty="0" err="1">
                <a:ea typeface="+mn-lt"/>
                <a:cs typeface="+mn-lt"/>
              </a:rPr>
              <a:t>escrita</a:t>
            </a:r>
            <a:r>
              <a:rPr lang="en-US" sz="1800" dirty="0">
                <a:ea typeface="+mn-lt"/>
                <a:cs typeface="+mn-lt"/>
              </a:rPr>
              <a:t>, o </a:t>
            </a:r>
            <a:r>
              <a:rPr lang="en-US" sz="1800" dirty="0" err="1">
                <a:ea typeface="+mn-lt"/>
                <a:cs typeface="+mn-lt"/>
              </a:rPr>
              <a:t>texto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 err="1">
                <a:ea typeface="+mn-lt"/>
                <a:cs typeface="+mn-lt"/>
              </a:rPr>
              <a:t>imagem</a:t>
            </a:r>
            <a:r>
              <a:rPr lang="en-US" sz="1800" dirty="0">
                <a:ea typeface="+mn-lt"/>
                <a:cs typeface="+mn-lt"/>
              </a:rPr>
              <a:t> (</a:t>
            </a:r>
            <a:r>
              <a:rPr lang="en-US" sz="1800" dirty="0" err="1">
                <a:ea typeface="+mn-lt"/>
                <a:cs typeface="+mn-lt"/>
              </a:rPr>
              <a:t>geralmente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hieróglifos</a:t>
            </a:r>
            <a:r>
              <a:rPr lang="en-US" sz="1800" dirty="0">
                <a:ea typeface="+mn-lt"/>
                <a:cs typeface="+mn-lt"/>
              </a:rPr>
              <a:t>) </a:t>
            </a:r>
            <a:r>
              <a:rPr lang="en-US" sz="1800" dirty="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anexadas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quase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todas</a:t>
            </a:r>
            <a:r>
              <a:rPr lang="en-US" sz="1800" dirty="0">
                <a:ea typeface="+mn-lt"/>
                <a:cs typeface="+mn-lt"/>
              </a:rPr>
              <a:t> as imagens </a:t>
            </a:r>
            <a:r>
              <a:rPr lang="en-US" sz="1800" dirty="0" err="1">
                <a:ea typeface="+mn-lt"/>
                <a:cs typeface="+mn-lt"/>
              </a:rPr>
              <a:t>produzidas</a:t>
            </a:r>
            <a:r>
              <a:rPr lang="en-US" sz="1800" dirty="0">
                <a:ea typeface="+mn-lt"/>
                <a:cs typeface="+mn-lt"/>
              </a:rPr>
              <a:t>. </a:t>
            </a:r>
            <a:r>
              <a:rPr lang="en-US" sz="1800" dirty="0" err="1">
                <a:ea typeface="+mn-lt"/>
                <a:cs typeface="+mn-lt"/>
              </a:rPr>
              <a:t>Isso</a:t>
            </a:r>
            <a:r>
              <a:rPr lang="en-US" sz="1800" dirty="0">
                <a:ea typeface="+mn-lt"/>
                <a:cs typeface="+mn-lt"/>
              </a:rPr>
              <a:t> é </a:t>
            </a:r>
            <a:r>
              <a:rPr lang="en-US" sz="1800" dirty="0" err="1">
                <a:ea typeface="+mn-lt"/>
                <a:cs typeface="+mn-lt"/>
              </a:rPr>
              <a:t>mais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visível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estátuas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 err="1">
                <a:ea typeface="+mn-lt"/>
                <a:cs typeface="+mn-lt"/>
              </a:rPr>
              <a:t>nas</a:t>
            </a:r>
            <a:r>
              <a:rPr lang="en-US" sz="1800" dirty="0">
                <a:ea typeface="+mn-lt"/>
                <a:cs typeface="+mn-lt"/>
              </a:rPr>
              <a:t> pinturas, </a:t>
            </a:r>
            <a:r>
              <a:rPr lang="en-US" sz="1800" dirty="0" err="1">
                <a:ea typeface="+mn-lt"/>
                <a:cs typeface="+mn-lt"/>
              </a:rPr>
              <a:t>onde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hieróglifos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apareciam</a:t>
            </a:r>
            <a:r>
              <a:rPr lang="en-US" sz="1800" dirty="0">
                <a:ea typeface="+mn-lt"/>
                <a:cs typeface="+mn-lt"/>
              </a:rPr>
              <a:t> com </a:t>
            </a:r>
            <a:r>
              <a:rPr lang="en-US" sz="1800" dirty="0" err="1">
                <a:ea typeface="+mn-lt"/>
                <a:cs typeface="+mn-lt"/>
              </a:rPr>
              <a:t>frequência</a:t>
            </a:r>
            <a:r>
              <a:rPr lang="en-US" sz="1800" dirty="0">
                <a:ea typeface="+mn-lt"/>
                <a:cs typeface="+mn-lt"/>
              </a:rPr>
              <a:t>. </a:t>
            </a:r>
            <a:r>
              <a:rPr lang="en-US" sz="1800" dirty="0" err="1">
                <a:ea typeface="+mn-lt"/>
                <a:cs typeface="+mn-lt"/>
              </a:rPr>
              <a:t>Nas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estátuas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textos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identificação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explicativo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apareciam</a:t>
            </a:r>
            <a:r>
              <a:rPr lang="en-US" sz="1800" dirty="0">
                <a:ea typeface="+mn-lt"/>
                <a:cs typeface="+mn-lt"/>
              </a:rPr>
              <a:t> no pilar </a:t>
            </a:r>
            <a:r>
              <a:rPr lang="en-US" sz="1800" dirty="0" err="1">
                <a:ea typeface="+mn-lt"/>
                <a:cs typeface="+mn-lt"/>
              </a:rPr>
              <a:t>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</a:t>
            </a:r>
            <a:r>
              <a:rPr lang="en-US" sz="1800" dirty="0">
                <a:ea typeface="+mn-lt"/>
                <a:cs typeface="+mn-lt"/>
              </a:rPr>
              <a:t> base </a:t>
            </a:r>
            <a:r>
              <a:rPr lang="en-US" sz="1800" dirty="0" err="1">
                <a:ea typeface="+mn-lt"/>
                <a:cs typeface="+mn-lt"/>
              </a:rPr>
              <a:t>traseira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sustentavam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obra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enquanto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nas</a:t>
            </a:r>
            <a:r>
              <a:rPr lang="en-US" sz="1800" dirty="0">
                <a:ea typeface="+mn-lt"/>
                <a:cs typeface="+mn-lt"/>
              </a:rPr>
              <a:t> pinturas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textos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tendiam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ter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legendas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mais</a:t>
            </a:r>
            <a:r>
              <a:rPr lang="en-US" sz="1800" dirty="0">
                <a:ea typeface="+mn-lt"/>
                <a:cs typeface="+mn-lt"/>
              </a:rPr>
              <a:t> longas que </a:t>
            </a:r>
            <a:r>
              <a:rPr lang="en-US" sz="1800" dirty="0" err="1">
                <a:ea typeface="+mn-lt"/>
                <a:cs typeface="+mn-lt"/>
              </a:rPr>
              <a:t>explicavam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 err="1">
                <a:ea typeface="+mn-lt"/>
                <a:cs typeface="+mn-lt"/>
              </a:rPr>
              <a:t>complementavam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 err="1">
                <a:ea typeface="+mn-lt"/>
                <a:cs typeface="+mn-lt"/>
              </a:rPr>
              <a:t>Hieróglifos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também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vistos </a:t>
            </a:r>
            <a:r>
              <a:rPr lang="en-US" sz="1800" dirty="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mesmos</a:t>
            </a:r>
            <a:r>
              <a:rPr lang="en-US" sz="1800" dirty="0">
                <a:ea typeface="+mn-lt"/>
                <a:cs typeface="+mn-lt"/>
              </a:rPr>
              <a:t>, e, </a:t>
            </a:r>
            <a:r>
              <a:rPr lang="en-US" sz="1800" dirty="0" err="1">
                <a:ea typeface="+mn-lt"/>
                <a:cs typeface="+mn-lt"/>
              </a:rPr>
              <a:t>apesar</a:t>
            </a:r>
            <a:r>
              <a:rPr lang="en-US" sz="1800" dirty="0">
                <a:ea typeface="+mn-lt"/>
                <a:cs typeface="+mn-lt"/>
              </a:rPr>
              <a:t> dessas </a:t>
            </a:r>
            <a:r>
              <a:rPr lang="en-US" sz="1800" dirty="0" err="1">
                <a:ea typeface="+mn-lt"/>
                <a:cs typeface="+mn-lt"/>
              </a:rPr>
              <a:t>inserções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pinturas e </a:t>
            </a:r>
            <a:r>
              <a:rPr lang="en-US" sz="1800" dirty="0" err="1">
                <a:ea typeface="+mn-lt"/>
                <a:cs typeface="+mn-lt"/>
              </a:rPr>
              <a:t>esculturas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eles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nem</a:t>
            </a:r>
            <a:r>
              <a:rPr lang="en-US" sz="1800" dirty="0">
                <a:ea typeface="+mn-lt"/>
                <a:cs typeface="+mn-lt"/>
              </a:rPr>
              <a:t> sempre </a:t>
            </a:r>
            <a:r>
              <a:rPr lang="en-US" sz="1800" dirty="0" err="1">
                <a:ea typeface="+mn-lt"/>
                <a:cs typeface="+mn-lt"/>
              </a:rPr>
              <a:t>representavam</a:t>
            </a:r>
            <a:r>
              <a:rPr lang="en-US" sz="1800" dirty="0">
                <a:ea typeface="+mn-lt"/>
                <a:cs typeface="+mn-lt"/>
              </a:rPr>
              <a:t> o que </a:t>
            </a:r>
            <a:r>
              <a:rPr lang="en-US" sz="1800" dirty="0" err="1">
                <a:ea typeface="+mn-lt"/>
                <a:cs typeface="+mn-lt"/>
              </a:rPr>
              <a:t>retratavam</a:t>
            </a:r>
            <a:r>
              <a:rPr lang="en-US" sz="1800" dirty="0">
                <a:ea typeface="+mn-lt"/>
                <a:cs typeface="+mn-lt"/>
              </a:rPr>
              <a:t>. Na </a:t>
            </a:r>
            <a:r>
              <a:rPr lang="en-US" sz="1800" dirty="0" err="1">
                <a:ea typeface="+mn-lt"/>
                <a:cs typeface="+mn-lt"/>
              </a:rPr>
              <a:t>prática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hieróglifos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usados</a:t>
            </a:r>
            <a:r>
              <a:rPr lang="en-US" sz="1800" dirty="0">
                <a:ea typeface="+mn-lt"/>
                <a:cs typeface="+mn-lt"/>
              </a:rPr>
              <a:t> para </a:t>
            </a:r>
            <a:r>
              <a:rPr lang="en-US" sz="1800" dirty="0" err="1">
                <a:ea typeface="+mn-lt"/>
                <a:cs typeface="+mn-lt"/>
              </a:rPr>
              <a:t>explicar</a:t>
            </a:r>
            <a:r>
              <a:rPr lang="en-US" sz="1800" dirty="0">
                <a:ea typeface="+mn-lt"/>
                <a:cs typeface="+mn-lt"/>
              </a:rPr>
              <a:t> a 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estavam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conectados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50417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9F75E-62B0-7200-4039-2FD1F21E7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132"/>
            <a:ext cx="10509504" cy="1974892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accent4">
                    <a:lumMod val="50000"/>
                  </a:schemeClr>
                </a:solidFill>
              </a:rPr>
              <a:t>ESCRITA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0E40-217F-7BC2-2085-5CADA392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Na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imagem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seguir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visível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placa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entrada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tumba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dedicada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um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homem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chamado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Nefer.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Há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apenas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palavra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com o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nome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Nefer, mas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há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representação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escrita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um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homem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no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lado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direito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dos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hieróglifos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Mas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palavra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lado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figura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um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grande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homem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o que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cria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relação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implícita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artística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entre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palavra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imagem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É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implícito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que é um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grande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homem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representado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imagem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então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hieróglifo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ideograma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indicando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esta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ideia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desnecessário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73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building, stone, building material&#10;&#10;Description automatically generated">
            <a:extLst>
              <a:ext uri="{FF2B5EF4-FFF2-40B4-BE49-F238E27FC236}">
                <a16:creationId xmlns:a16="http://schemas.microsoft.com/office/drawing/2014/main" id="{184E22F1-81E0-C778-95C9-609DFCC66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939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77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3B024-F2D8-C2C6-92BE-1188A4FB0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rgbClr val="FFFF00"/>
                </a:solidFill>
              </a:rPr>
              <a:t>AKHENATON E SUA ARTE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20BF46-580C-845B-CF71-062C5DDB4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5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2D29-4233-47CE-29F1-3E0CE7EBD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ea typeface="+mn-lt"/>
                <a:cs typeface="+mn-lt"/>
              </a:rPr>
              <a:t>O faraó Akhenaton desencadeou um tipo de revolução cultural no Egito durante seu reinado. Ele instituiu, reforçado pelo exército, uma adoração monoteísta ao deus Aten. A capital egípcia e a corte real foram transferidas para outra cidade. Ele ocasionou uma ruptura radical com a tradição, com a arte e com a cultura egípcia.</a:t>
            </a:r>
            <a:endParaRPr lang="en-US" sz="1800"/>
          </a:p>
          <a:p>
            <a:pPr>
              <a:lnSpc>
                <a:spcPct val="100000"/>
              </a:lnSpc>
            </a:pPr>
            <a:r>
              <a:rPr lang="en-US" sz="1800">
                <a:ea typeface="+mn-lt"/>
                <a:cs typeface="+mn-lt"/>
              </a:rPr>
              <a:t>A arte se tornou mais naturalista e mais dinâmica, contrariando as regras artísticas tradicionais no Egito.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3502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uilding, metal, dirty, stone&#10;&#10;Description automatically generated">
            <a:extLst>
              <a:ext uri="{FF2B5EF4-FFF2-40B4-BE49-F238E27FC236}">
                <a16:creationId xmlns:a16="http://schemas.microsoft.com/office/drawing/2014/main" id="{E7582321-CBF9-D596-1BEC-D2921AF6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286" b="44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2FDEC1-E782-80F7-6CEE-A0EFF002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AKHENATON E SUA ARTE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C7AFF-C478-4445-4715-E45689A28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O estilo artístico no período de Akhenaton foi caracterizado por um senso de movimento e atividade. Retratos de nobres egípcios não eram mais idealizados, e sim muitas vezes até caricaturados, sendo mais realistas. A presença do deus sol Aten foi representada por um disco dourado brilhando do céu.</a:t>
            </a:r>
            <a:endParaRPr lang="en-US" sz="2000"/>
          </a:p>
          <a:p>
            <a:endParaRPr lang="en-US" sz="2000"/>
          </a:p>
          <a:p>
            <a:r>
              <a:rPr lang="en-US" sz="2000">
                <a:ea typeface="+mn-lt"/>
                <a:cs typeface="+mn-lt"/>
              </a:rPr>
              <a:t>No entanto, após a morte de Akhenaton, a arte egípcia voltou às antigas tradições.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26345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7A4EDD-7695-2FFE-4696-AB15593B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7439" r="367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B805A-27C0-AE98-A1E6-2FEBCF49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00"/>
                </a:solidFill>
              </a:rPr>
              <a:t>CARACTERÍSTICAS DA ARTE EGÍPCIA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7F708-C0D0-E646-1B98-34CF87A62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092854"/>
            <a:ext cx="10509504" cy="290568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Os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egípcios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tiveram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uma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forte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influência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da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religião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em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sua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vida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, e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consequentemente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sua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arte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Eles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creram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em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deuses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que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poderiam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interferir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história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humana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. Eles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também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acreditavam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numa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vida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após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e a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morte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e que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esta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vida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seria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mais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importante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do que a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vida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em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si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Os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egípcios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eram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politeístas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ou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seja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acreditavam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em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vários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deuses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. Eles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também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acreditavam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vida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após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a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morte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, e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isso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foi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a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razão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para a qual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eles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desenvolverem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diversas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técnicas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de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preservar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o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corpo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físico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de um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indivíduo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(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mumificação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)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após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a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sua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morte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. Eles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também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representavam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a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mumificação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e as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tumbas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(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construções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mortuárias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)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nas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suas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artes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e pinturas. As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pessoas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de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caráter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social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mais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elevado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eram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sepultados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nas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mastabas,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túmulo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que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serviu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de base para as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grandes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/>
                </a:solidFill>
                <a:ea typeface="+mn-lt"/>
                <a:cs typeface="+mn-lt"/>
              </a:rPr>
              <a:t>pirâmides</a:t>
            </a:r>
            <a:r>
              <a:rPr lang="en-US" sz="1800" dirty="0">
                <a:solidFill>
                  <a:schemeClr val="bg2"/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2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1DCCBBF-9C66-8778-A0A8-E17E0E6AE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82" b="5941"/>
          <a:stretch/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6EF32-5EBB-799A-60FF-FB13F74A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PIRÂMIDES DE GIZÉ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ACA92-3F87-E099-E6F1-BD8690FE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5100088"/>
            <a:ext cx="11058144" cy="130641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As </a:t>
            </a:r>
            <a:r>
              <a:rPr lang="en-US" sz="2000" dirty="0" err="1">
                <a:ea typeface="+mn-lt"/>
                <a:cs typeface="+mn-lt"/>
              </a:rPr>
              <a:t>pirâmides</a:t>
            </a:r>
            <a:r>
              <a:rPr lang="en-US" sz="2000" dirty="0">
                <a:ea typeface="+mn-lt"/>
                <a:cs typeface="+mn-lt"/>
              </a:rPr>
              <a:t> do </a:t>
            </a:r>
            <a:r>
              <a:rPr lang="en-US" sz="2000" dirty="0" err="1">
                <a:ea typeface="+mn-lt"/>
                <a:cs typeface="+mn-lt"/>
              </a:rPr>
              <a:t>deserto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Gizé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são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obras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arquitetônicas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famosas</a:t>
            </a:r>
            <a:r>
              <a:rPr lang="en-US" sz="2000" dirty="0">
                <a:ea typeface="+mn-lt"/>
                <a:cs typeface="+mn-lt"/>
              </a:rPr>
              <a:t> do </a:t>
            </a:r>
            <a:r>
              <a:rPr lang="en-US" sz="2000" dirty="0" err="1">
                <a:ea typeface="+mn-lt"/>
                <a:cs typeface="+mn-lt"/>
              </a:rPr>
              <a:t>Egito</a:t>
            </a:r>
            <a:r>
              <a:rPr lang="en-US" sz="2000" dirty="0">
                <a:ea typeface="+mn-lt"/>
                <a:cs typeface="+mn-lt"/>
              </a:rPr>
              <a:t> Antigo e </a:t>
            </a:r>
            <a:r>
              <a:rPr lang="en-US" sz="2000" dirty="0" err="1">
                <a:ea typeface="+mn-lt"/>
                <a:cs typeface="+mn-lt"/>
              </a:rPr>
              <a:t>foram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construídas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três</a:t>
            </a:r>
            <a:r>
              <a:rPr lang="en-US" sz="2000" dirty="0">
                <a:ea typeface="+mn-lt"/>
                <a:cs typeface="+mn-lt"/>
              </a:rPr>
              <a:t> reis do Antigo Império (</a:t>
            </a:r>
            <a:r>
              <a:rPr lang="en-US" sz="2000" dirty="0" err="1">
                <a:ea typeface="+mn-lt"/>
                <a:cs typeface="+mn-lt"/>
              </a:rPr>
              <a:t>Quéops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ou</a:t>
            </a:r>
            <a:r>
              <a:rPr lang="en-US" sz="2000" dirty="0">
                <a:ea typeface="+mn-lt"/>
                <a:cs typeface="+mn-lt"/>
              </a:rPr>
              <a:t> Khufu, </a:t>
            </a:r>
            <a:r>
              <a:rPr lang="en-US" sz="2000" dirty="0" err="1">
                <a:ea typeface="+mn-lt"/>
                <a:cs typeface="+mn-lt"/>
              </a:rPr>
              <a:t>Quéfren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ou</a:t>
            </a:r>
            <a:r>
              <a:rPr lang="en-US" sz="2000" dirty="0">
                <a:ea typeface="+mn-lt"/>
                <a:cs typeface="+mn-lt"/>
              </a:rPr>
              <a:t> Khafre e </a:t>
            </a:r>
            <a:r>
              <a:rPr lang="en-US" sz="2000" dirty="0" err="1">
                <a:ea typeface="+mn-lt"/>
                <a:cs typeface="+mn-lt"/>
              </a:rPr>
              <a:t>Miquerinos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ou</a:t>
            </a:r>
            <a:r>
              <a:rPr lang="en-US" sz="2000" dirty="0">
                <a:ea typeface="+mn-lt"/>
                <a:cs typeface="+mn-lt"/>
              </a:rPr>
              <a:t> Menkaure). Junto a </a:t>
            </a:r>
            <a:r>
              <a:rPr lang="en-US" sz="2000" dirty="0" err="1">
                <a:ea typeface="+mn-lt"/>
                <a:cs typeface="+mn-lt"/>
              </a:rPr>
              <a:t>estas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três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pirâmides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está</a:t>
            </a:r>
            <a:r>
              <a:rPr lang="en-US" sz="2000" dirty="0">
                <a:ea typeface="+mn-lt"/>
                <a:cs typeface="+mn-lt"/>
              </a:rPr>
              <a:t> a </a:t>
            </a:r>
            <a:r>
              <a:rPr lang="en-US" sz="2000" dirty="0" err="1">
                <a:ea typeface="+mn-lt"/>
                <a:cs typeface="+mn-lt"/>
              </a:rPr>
              <a:t>esfinge</a:t>
            </a:r>
            <a:r>
              <a:rPr lang="en-US" sz="2000" dirty="0">
                <a:ea typeface="+mn-lt"/>
                <a:cs typeface="+mn-lt"/>
              </a:rPr>
              <a:t>, que </a:t>
            </a:r>
            <a:r>
              <a:rPr lang="en-US" sz="2000" dirty="0" err="1">
                <a:ea typeface="+mn-lt"/>
                <a:cs typeface="+mn-lt"/>
              </a:rPr>
              <a:t>representa</a:t>
            </a:r>
            <a:r>
              <a:rPr lang="en-US" sz="2000" dirty="0">
                <a:ea typeface="+mn-lt"/>
                <a:cs typeface="+mn-lt"/>
              </a:rPr>
              <a:t> o </a:t>
            </a:r>
            <a:r>
              <a:rPr lang="en-US" sz="2000" dirty="0" err="1">
                <a:ea typeface="+mn-lt"/>
                <a:cs typeface="+mn-lt"/>
              </a:rPr>
              <a:t>faraó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Quéfren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7399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3AF732-183A-2839-E611-D41B417A2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00" r="1011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B3D5DF-3013-5012-75D6-60864CA6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PIRÂMIDES DE GIZÉ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7850-D625-2A3B-0AAF-2C791BDA7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err="1">
                <a:ea typeface="+mn-lt"/>
                <a:cs typeface="+mn-lt"/>
              </a:rPr>
              <a:t>Classificadas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das </a:t>
            </a:r>
            <a:r>
              <a:rPr lang="en-US" sz="1800" err="1">
                <a:ea typeface="+mn-lt"/>
                <a:cs typeface="+mn-lt"/>
              </a:rPr>
              <a:t>sete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maravilhas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err="1">
                <a:ea typeface="+mn-lt"/>
                <a:cs typeface="+mn-lt"/>
              </a:rPr>
              <a:t>mundo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antigo</a:t>
            </a:r>
            <a:r>
              <a:rPr lang="en-US" sz="1800" dirty="0">
                <a:ea typeface="+mn-lt"/>
                <a:cs typeface="+mn-lt"/>
              </a:rPr>
              <a:t>, as </a:t>
            </a:r>
            <a:r>
              <a:rPr lang="en-US" sz="1800" err="1">
                <a:ea typeface="+mn-lt"/>
                <a:cs typeface="+mn-lt"/>
              </a:rPr>
              <a:t>grandes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pirâmides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err="1">
                <a:ea typeface="+mn-lt"/>
                <a:cs typeface="+mn-lt"/>
              </a:rPr>
              <a:t>Gizé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são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talvez</a:t>
            </a:r>
            <a:r>
              <a:rPr lang="en-US" sz="1800" dirty="0">
                <a:ea typeface="+mn-lt"/>
                <a:cs typeface="+mn-lt"/>
              </a:rPr>
              <a:t> as </a:t>
            </a:r>
            <a:r>
              <a:rPr lang="en-US" sz="1800" err="1">
                <a:ea typeface="+mn-lt"/>
                <a:cs typeface="+mn-lt"/>
              </a:rPr>
              <a:t>estruturas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mais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renomadas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err="1">
                <a:ea typeface="+mn-lt"/>
                <a:cs typeface="+mn-lt"/>
              </a:rPr>
              <a:t>faladas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err="1">
                <a:ea typeface="+mn-lt"/>
                <a:cs typeface="+mn-lt"/>
              </a:rPr>
              <a:t>história</a:t>
            </a:r>
            <a:r>
              <a:rPr lang="en-US" sz="1800" dirty="0">
                <a:ea typeface="+mn-lt"/>
                <a:cs typeface="+mn-lt"/>
              </a:rPr>
              <a:t>. Por </a:t>
            </a:r>
            <a:r>
              <a:rPr lang="en-US" sz="1800" err="1">
                <a:ea typeface="+mn-lt"/>
                <a:cs typeface="+mn-lt"/>
              </a:rPr>
              <a:t>milhares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err="1">
                <a:ea typeface="+mn-lt"/>
                <a:cs typeface="+mn-lt"/>
              </a:rPr>
              <a:t>anos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esses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monumentos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gigantescos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foram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incomparáveis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altura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enquanto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indivíduos</a:t>
            </a:r>
            <a:r>
              <a:rPr lang="en-US" sz="1800" dirty="0">
                <a:ea typeface="+mn-lt"/>
                <a:cs typeface="+mn-lt"/>
              </a:rPr>
              <a:t> se </a:t>
            </a:r>
            <a:r>
              <a:rPr lang="en-US" sz="1800" err="1">
                <a:ea typeface="+mn-lt"/>
                <a:cs typeface="+mn-lt"/>
              </a:rPr>
              <a:t>maravilhavam</a:t>
            </a:r>
            <a:r>
              <a:rPr lang="en-US" sz="1800" dirty="0">
                <a:ea typeface="+mn-lt"/>
                <a:cs typeface="+mn-lt"/>
              </a:rPr>
              <a:t> com </a:t>
            </a:r>
            <a:r>
              <a:rPr lang="en-US" sz="1800" err="1">
                <a:ea typeface="+mn-lt"/>
                <a:cs typeface="+mn-lt"/>
              </a:rPr>
              <a:t>sua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construção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única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err="1">
                <a:ea typeface="+mn-lt"/>
                <a:cs typeface="+mn-lt"/>
              </a:rPr>
              <a:t>complicada</a:t>
            </a:r>
            <a:r>
              <a:rPr lang="en-US" sz="1800" dirty="0">
                <a:ea typeface="+mn-lt"/>
                <a:cs typeface="+mn-lt"/>
              </a:rPr>
              <a:t>, pois </a:t>
            </a:r>
            <a:r>
              <a:rPr lang="en-US" sz="1800" err="1">
                <a:ea typeface="+mn-lt"/>
                <a:cs typeface="+mn-lt"/>
              </a:rPr>
              <a:t>pareciam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quase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perfeitos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demais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err="1">
                <a:ea typeface="+mn-lt"/>
                <a:cs typeface="+mn-lt"/>
              </a:rPr>
              <a:t>serem</a:t>
            </a:r>
            <a:r>
              <a:rPr lang="en-US" sz="1800" dirty="0">
                <a:ea typeface="+mn-lt"/>
                <a:cs typeface="+mn-lt"/>
              </a:rPr>
              <a:t> reais.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Pesquisas </a:t>
            </a:r>
            <a:r>
              <a:rPr lang="en-US" sz="1800" err="1">
                <a:ea typeface="+mn-lt"/>
                <a:cs typeface="+mn-lt"/>
              </a:rPr>
              <a:t>mostraram</a:t>
            </a:r>
            <a:r>
              <a:rPr lang="en-US" sz="1800" dirty="0">
                <a:ea typeface="+mn-lt"/>
                <a:cs typeface="+mn-lt"/>
              </a:rPr>
              <a:t> que a </a:t>
            </a:r>
            <a:r>
              <a:rPr lang="en-US" sz="1800" err="1">
                <a:ea typeface="+mn-lt"/>
                <a:cs typeface="+mn-lt"/>
              </a:rPr>
              <a:t>construção</a:t>
            </a:r>
            <a:r>
              <a:rPr lang="en-US" sz="1800" dirty="0">
                <a:ea typeface="+mn-lt"/>
                <a:cs typeface="+mn-lt"/>
              </a:rPr>
              <a:t> das </a:t>
            </a:r>
            <a:r>
              <a:rPr lang="en-US" sz="1800" err="1">
                <a:ea typeface="+mn-lt"/>
                <a:cs typeface="+mn-lt"/>
              </a:rPr>
              <a:t>pirâmides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err="1">
                <a:ea typeface="+mn-lt"/>
                <a:cs typeface="+mn-lt"/>
              </a:rPr>
              <a:t>Gizé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foi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resultado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err="1">
                <a:ea typeface="+mn-lt"/>
                <a:cs typeface="+mn-lt"/>
              </a:rPr>
              <a:t>tentativa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err="1">
                <a:ea typeface="+mn-lt"/>
                <a:cs typeface="+mn-lt"/>
              </a:rPr>
              <a:t>erro</a:t>
            </a:r>
            <a:r>
              <a:rPr lang="en-US" sz="1800" dirty="0">
                <a:ea typeface="+mn-lt"/>
                <a:cs typeface="+mn-lt"/>
              </a:rPr>
              <a:t>, com </a:t>
            </a:r>
            <a:r>
              <a:rPr lang="en-US" sz="1800" err="1">
                <a:ea typeface="+mn-lt"/>
                <a:cs typeface="+mn-lt"/>
              </a:rPr>
              <a:t>seu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sucesso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representando</a:t>
            </a:r>
            <a:r>
              <a:rPr lang="en-US" sz="1800" dirty="0">
                <a:ea typeface="+mn-lt"/>
                <a:cs typeface="+mn-lt"/>
              </a:rPr>
              <a:t> o auge no </a:t>
            </a:r>
            <a:r>
              <a:rPr lang="en-US" sz="1800" err="1">
                <a:ea typeface="+mn-lt"/>
                <a:cs typeface="+mn-lt"/>
              </a:rPr>
              <a:t>desenvolvimento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err="1">
                <a:ea typeface="+mn-lt"/>
                <a:cs typeface="+mn-lt"/>
              </a:rPr>
              <a:t>complexo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mortuário</a:t>
            </a:r>
            <a:r>
              <a:rPr lang="en-US" sz="1800" dirty="0">
                <a:ea typeface="+mn-lt"/>
                <a:cs typeface="+mn-lt"/>
              </a:rPr>
              <a:t> real.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7387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665CBA-3362-2B32-B11C-F6BD9F721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8117" r="2277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2BD165-0A6A-1941-9996-0CF9032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PIRÂMIDES DE GIZÉ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EA012-13FE-3B2D-1B68-C503ED5A0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Como </a:t>
            </a:r>
            <a:r>
              <a:rPr lang="en-US" sz="1800" dirty="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destinados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governantes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dirty="0" err="1">
                <a:ea typeface="+mn-lt"/>
                <a:cs typeface="+mn-lt"/>
              </a:rPr>
              <a:t>Egito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eles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foram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construídos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longo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três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gerações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dirty="0" err="1">
                <a:ea typeface="+mn-lt"/>
                <a:cs typeface="+mn-lt"/>
              </a:rPr>
              <a:t>khufu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dirty="0" err="1">
                <a:ea typeface="+mn-lt"/>
                <a:cs typeface="+mn-lt"/>
              </a:rPr>
              <a:t>faraó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seu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filho</a:t>
            </a:r>
            <a:r>
              <a:rPr lang="en-US" sz="1800" dirty="0">
                <a:ea typeface="+mn-lt"/>
                <a:cs typeface="+mn-lt"/>
              </a:rPr>
              <a:t> Khafre, e </a:t>
            </a:r>
            <a:r>
              <a:rPr lang="en-US" sz="1800" dirty="0" err="1">
                <a:ea typeface="+mn-lt"/>
                <a:cs typeface="+mn-lt"/>
              </a:rPr>
              <a:t>seu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neto</a:t>
            </a:r>
            <a:r>
              <a:rPr lang="en-US" sz="1800" dirty="0">
                <a:ea typeface="+mn-lt"/>
                <a:cs typeface="+mn-lt"/>
              </a:rPr>
              <a:t> Menkaure. A </a:t>
            </a:r>
            <a:r>
              <a:rPr lang="en-US" sz="1800" dirty="0" err="1">
                <a:ea typeface="+mn-lt"/>
                <a:cs typeface="+mn-lt"/>
              </a:rPr>
              <a:t>proximidade</a:t>
            </a:r>
            <a:r>
              <a:rPr lang="en-US" sz="1800" dirty="0">
                <a:ea typeface="+mn-lt"/>
                <a:cs typeface="+mn-lt"/>
              </a:rPr>
              <a:t> dessas </a:t>
            </a:r>
            <a:r>
              <a:rPr lang="en-US" sz="1800" dirty="0" err="1">
                <a:ea typeface="+mn-lt"/>
                <a:cs typeface="+mn-lt"/>
              </a:rPr>
              <a:t>pirâmides</a:t>
            </a:r>
            <a:r>
              <a:rPr lang="en-US" sz="1800" dirty="0">
                <a:ea typeface="+mn-lt"/>
                <a:cs typeface="+mn-lt"/>
              </a:rPr>
              <a:t> entre </a:t>
            </a:r>
            <a:r>
              <a:rPr lang="en-US" sz="1800" dirty="0" err="1">
                <a:ea typeface="+mn-lt"/>
                <a:cs typeface="+mn-lt"/>
              </a:rPr>
              <a:t>si</a:t>
            </a:r>
            <a:r>
              <a:rPr lang="en-US" sz="1800" dirty="0">
                <a:ea typeface="+mn-lt"/>
                <a:cs typeface="+mn-lt"/>
              </a:rPr>
              <a:t> era </a:t>
            </a:r>
            <a:r>
              <a:rPr lang="en-US" sz="1800" dirty="0" err="1">
                <a:ea typeface="+mn-lt"/>
                <a:cs typeface="+mn-lt"/>
              </a:rPr>
              <a:t>importante</a:t>
            </a:r>
            <a:r>
              <a:rPr lang="en-US" sz="1800" dirty="0">
                <a:ea typeface="+mn-lt"/>
                <a:cs typeface="+mn-lt"/>
              </a:rPr>
              <a:t>, pois ser </a:t>
            </a:r>
            <a:r>
              <a:rPr lang="en-US" sz="1800" dirty="0" err="1">
                <a:ea typeface="+mn-lt"/>
                <a:cs typeface="+mn-lt"/>
              </a:rPr>
              <a:t>enterrado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perto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dirty="0" err="1">
                <a:ea typeface="+mn-lt"/>
                <a:cs typeface="+mn-lt"/>
              </a:rPr>
              <a:t>faraó</a:t>
            </a:r>
            <a:r>
              <a:rPr lang="en-US" sz="1800" dirty="0">
                <a:ea typeface="+mn-lt"/>
                <a:cs typeface="+mn-lt"/>
              </a:rPr>
              <a:t> era visto </a:t>
            </a:r>
            <a:r>
              <a:rPr lang="en-US" sz="1800" dirty="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honra</a:t>
            </a:r>
            <a:r>
              <a:rPr lang="en-US" sz="1800" dirty="0">
                <a:ea typeface="+mn-lt"/>
                <a:cs typeface="+mn-lt"/>
              </a:rPr>
              <a:t> extrema e </a:t>
            </a:r>
            <a:r>
              <a:rPr lang="en-US" sz="1800" dirty="0" err="1">
                <a:ea typeface="+mn-lt"/>
                <a:cs typeface="+mn-lt"/>
              </a:rPr>
              <a:t>supostamente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garantiu</a:t>
            </a:r>
            <a:r>
              <a:rPr lang="en-US" sz="1800" dirty="0">
                <a:ea typeface="+mn-lt"/>
                <a:cs typeface="+mn-lt"/>
              </a:rPr>
              <a:t> um </a:t>
            </a:r>
            <a:r>
              <a:rPr lang="en-US" sz="1800" dirty="0" err="1">
                <a:ea typeface="+mn-lt"/>
                <a:cs typeface="+mn-lt"/>
              </a:rPr>
              <a:t>lugar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estimado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vida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após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morte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 err="1">
                <a:ea typeface="+mn-lt"/>
                <a:cs typeface="+mn-lt"/>
              </a:rPr>
              <a:t>Pensava</a:t>
            </a:r>
            <a:r>
              <a:rPr lang="en-US" sz="1800" dirty="0">
                <a:ea typeface="+mn-lt"/>
                <a:cs typeface="+mn-lt"/>
              </a:rPr>
              <a:t>-se que a forma das </a:t>
            </a:r>
            <a:r>
              <a:rPr lang="en-US" sz="1800" dirty="0" err="1">
                <a:ea typeface="+mn-lt"/>
                <a:cs typeface="+mn-lt"/>
              </a:rPr>
              <a:t>pirâmides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Gizé</a:t>
            </a:r>
            <a:r>
              <a:rPr lang="en-US" sz="1800" dirty="0">
                <a:ea typeface="+mn-lt"/>
                <a:cs typeface="+mn-lt"/>
              </a:rPr>
              <a:t> era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referência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ao</a:t>
            </a:r>
            <a:r>
              <a:rPr lang="en-US" sz="1800" dirty="0">
                <a:ea typeface="+mn-lt"/>
                <a:cs typeface="+mn-lt"/>
              </a:rPr>
              <a:t> sol e </a:t>
            </a:r>
            <a:r>
              <a:rPr lang="en-US" sz="1800" dirty="0" err="1">
                <a:ea typeface="+mn-lt"/>
                <a:cs typeface="+mn-lt"/>
              </a:rPr>
              <a:t>ao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ângulo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seus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raios</a:t>
            </a:r>
            <a:r>
              <a:rPr lang="en-US" sz="1800" dirty="0">
                <a:ea typeface="+mn-lt"/>
                <a:cs typeface="+mn-lt"/>
              </a:rPr>
              <a:t>. O </a:t>
            </a:r>
            <a:r>
              <a:rPr lang="en-US" sz="1800" dirty="0" err="1">
                <a:ea typeface="+mn-lt"/>
                <a:cs typeface="+mn-lt"/>
              </a:rPr>
              <a:t>ponto</a:t>
            </a:r>
            <a:r>
              <a:rPr lang="en-US" sz="1800" dirty="0">
                <a:ea typeface="+mn-lt"/>
                <a:cs typeface="+mn-lt"/>
              </a:rPr>
              <a:t> final no topo da </a:t>
            </a:r>
            <a:r>
              <a:rPr lang="en-US" sz="1800" dirty="0" err="1">
                <a:ea typeface="+mn-lt"/>
                <a:cs typeface="+mn-lt"/>
              </a:rPr>
              <a:t>estrutura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foi</a:t>
            </a:r>
            <a:r>
              <a:rPr lang="en-US" sz="1800" dirty="0">
                <a:ea typeface="+mn-lt"/>
                <a:cs typeface="+mn-lt"/>
              </a:rPr>
              <a:t> visto </a:t>
            </a:r>
            <a:r>
              <a:rPr lang="en-US" sz="1800" dirty="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rampa para o </a:t>
            </a:r>
            <a:r>
              <a:rPr lang="en-US" sz="1800" dirty="0" err="1">
                <a:ea typeface="+mn-lt"/>
                <a:cs typeface="+mn-lt"/>
              </a:rPr>
              <a:t>faraó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montar</a:t>
            </a:r>
            <a:r>
              <a:rPr lang="en-US" sz="1800" dirty="0">
                <a:ea typeface="+mn-lt"/>
                <a:cs typeface="+mn-lt"/>
              </a:rPr>
              <a:t> no </a:t>
            </a:r>
            <a:r>
              <a:rPr lang="en-US" sz="1800" dirty="0" err="1">
                <a:ea typeface="+mn-lt"/>
                <a:cs typeface="+mn-lt"/>
              </a:rPr>
              <a:t>céu</a:t>
            </a:r>
            <a:r>
              <a:rPr lang="en-US" sz="1800" dirty="0">
                <a:ea typeface="+mn-lt"/>
                <a:cs typeface="+mn-lt"/>
              </a:rPr>
              <a:t>. </a:t>
            </a:r>
            <a:r>
              <a:rPr lang="en-US" sz="1800" dirty="0" err="1">
                <a:ea typeface="+mn-lt"/>
                <a:cs typeface="+mn-lt"/>
              </a:rPr>
              <a:t>Apesar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seu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tamanho</a:t>
            </a:r>
            <a:r>
              <a:rPr lang="en-US" sz="1800" dirty="0">
                <a:ea typeface="+mn-lt"/>
                <a:cs typeface="+mn-lt"/>
              </a:rPr>
              <a:t> colossal, as </a:t>
            </a:r>
            <a:r>
              <a:rPr lang="en-US" sz="1800" dirty="0" err="1">
                <a:ea typeface="+mn-lt"/>
                <a:cs typeface="+mn-lt"/>
              </a:rPr>
              <a:t>pirâmides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infelizmente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permanentes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856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Close-up of a pyramid">
            <a:extLst>
              <a:ext uri="{FF2B5EF4-FFF2-40B4-BE49-F238E27FC236}">
                <a16:creationId xmlns:a16="http://schemas.microsoft.com/office/drawing/2014/main" id="{F1445159-E56D-7E56-3F34-9BAE1F235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28" r="-2" b="-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2A4F1-F333-6038-D9AC-25C479BA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00"/>
                </a:solidFill>
              </a:rPr>
              <a:t>PIRÂMIDES DE GIZÉ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4A16B-3011-A5A9-A748-290034998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20" y="3035345"/>
            <a:ext cx="10682032" cy="32076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Ao longo das décadas, muitas perguntas permaneceram sobre a construção dessas pirâmides. A descoberta de uma cidade para trabalhadores ao sul do planalto de Gizé forneceu algumas respostas, pois pensava-se que os indivíduos compõem o grupo permanente de artesãos e construtores que trabalhavam nas pirâmides. Estima-se que cerca de 20.000 trabalhadores ajudaram a construir as pirâmides, com cerca de 340 pequenas pedras sendo movidas diariamente da pedreira para o canteiro de obras durante os 20 anos que levou para ser concluída.</a:t>
            </a:r>
            <a:endParaRPr lang="en-US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5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D0EEA-4A71-08B5-51F0-94BD414E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A GRANDE ESFINGE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CDB61-BC29-46BF-B9D8-51EE6798F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64" y="2285770"/>
            <a:ext cx="4901414" cy="398701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 err="1">
                <a:ea typeface="+mn-lt"/>
                <a:cs typeface="+mn-lt"/>
              </a:rPr>
              <a:t>Esculpida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</a:t>
            </a:r>
            <a:r>
              <a:rPr lang="en-US" sz="1800" dirty="0">
                <a:ea typeface="+mn-lt"/>
                <a:cs typeface="+mn-lt"/>
              </a:rPr>
              <a:t> base do </a:t>
            </a:r>
            <a:r>
              <a:rPr lang="en-US" sz="1800" dirty="0" err="1">
                <a:ea typeface="+mn-lt"/>
                <a:cs typeface="+mn-lt"/>
              </a:rPr>
              <a:t>planalto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dirty="0" err="1">
                <a:ea typeface="+mn-lt"/>
                <a:cs typeface="+mn-lt"/>
              </a:rPr>
              <a:t>deserto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Gizé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está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presente</a:t>
            </a:r>
            <a:r>
              <a:rPr lang="en-US" sz="1800" dirty="0">
                <a:ea typeface="+mn-lt"/>
                <a:cs typeface="+mn-lt"/>
              </a:rPr>
              <a:t> a Grande </a:t>
            </a:r>
            <a:r>
              <a:rPr lang="en-US" sz="1800" dirty="0" err="1">
                <a:ea typeface="+mn-lt"/>
                <a:cs typeface="+mn-lt"/>
              </a:rPr>
              <a:t>Esfinge</a:t>
            </a:r>
            <a:r>
              <a:rPr lang="en-US" sz="1800" dirty="0">
                <a:ea typeface="+mn-lt"/>
                <a:cs typeface="+mn-lt"/>
              </a:rPr>
              <a:t>: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estátua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calcário</a:t>
            </a:r>
            <a:r>
              <a:rPr lang="en-US" sz="1800" dirty="0">
                <a:ea typeface="+mn-lt"/>
                <a:cs typeface="+mn-lt"/>
              </a:rPr>
              <a:t> de 4500 </a:t>
            </a:r>
            <a:r>
              <a:rPr lang="en-US" sz="1800" dirty="0" err="1">
                <a:ea typeface="+mn-lt"/>
                <a:cs typeface="+mn-lt"/>
              </a:rPr>
              <a:t>anos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fica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perto</a:t>
            </a:r>
            <a:r>
              <a:rPr lang="en-US" sz="1800" dirty="0">
                <a:ea typeface="+mn-lt"/>
                <a:cs typeface="+mn-lt"/>
              </a:rPr>
              <a:t> da entrada das </a:t>
            </a:r>
            <a:r>
              <a:rPr lang="en-US" sz="1800" dirty="0" err="1">
                <a:ea typeface="+mn-lt"/>
                <a:cs typeface="+mn-lt"/>
              </a:rPr>
              <a:t>grandes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pirâmides</a:t>
            </a:r>
            <a:r>
              <a:rPr lang="en-US" sz="1800" dirty="0">
                <a:ea typeface="+mn-lt"/>
                <a:cs typeface="+mn-lt"/>
              </a:rPr>
              <a:t>. Mede 20 metros de </a:t>
            </a:r>
            <a:r>
              <a:rPr lang="en-US" sz="1800" dirty="0" err="1">
                <a:ea typeface="+mn-lt"/>
                <a:cs typeface="+mn-lt"/>
              </a:rPr>
              <a:t>altura</a:t>
            </a:r>
            <a:r>
              <a:rPr lang="en-US" sz="1800" dirty="0">
                <a:ea typeface="+mn-lt"/>
                <a:cs typeface="+mn-lt"/>
              </a:rPr>
              <a:t> 73 metros de </a:t>
            </a:r>
            <a:r>
              <a:rPr lang="en-US" sz="1800" dirty="0" err="1">
                <a:ea typeface="+mn-lt"/>
                <a:cs typeface="+mn-lt"/>
              </a:rPr>
              <a:t>comprimento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sendo</a:t>
            </a:r>
            <a:r>
              <a:rPr lang="en-US" sz="1800" dirty="0">
                <a:ea typeface="+mn-lt"/>
                <a:cs typeface="+mn-lt"/>
              </a:rPr>
              <a:t> um dos </a:t>
            </a:r>
            <a:r>
              <a:rPr lang="en-US" sz="1800" dirty="0" err="1">
                <a:ea typeface="+mn-lt"/>
                <a:cs typeface="+mn-lt"/>
              </a:rPr>
              <a:t>maiores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 err="1">
                <a:ea typeface="+mn-lt"/>
                <a:cs typeface="+mn-lt"/>
              </a:rPr>
              <a:t>mais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fenomenais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monumentos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mundiais</a:t>
            </a:r>
            <a:r>
              <a:rPr lang="en-US" sz="1800" dirty="0">
                <a:ea typeface="+mn-lt"/>
                <a:cs typeface="+mn-lt"/>
              </a:rPr>
              <a:t>, e um dos </a:t>
            </a:r>
            <a:r>
              <a:rPr lang="en-US" sz="1800" dirty="0" err="1">
                <a:ea typeface="+mn-lt"/>
                <a:cs typeface="+mn-lt"/>
              </a:rPr>
              <a:t>maiores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ícones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arquitetura</a:t>
            </a:r>
            <a:r>
              <a:rPr lang="en-US" sz="1800" dirty="0">
                <a:ea typeface="+mn-lt"/>
                <a:cs typeface="+mn-lt"/>
              </a:rPr>
              <a:t> do Antigo </a:t>
            </a:r>
            <a:r>
              <a:rPr lang="en-US" sz="1800" dirty="0" err="1">
                <a:ea typeface="+mn-lt"/>
                <a:cs typeface="+mn-lt"/>
              </a:rPr>
              <a:t>Egito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ao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lado</a:t>
            </a:r>
            <a:r>
              <a:rPr lang="en-US" sz="1800" dirty="0">
                <a:ea typeface="+mn-lt"/>
                <a:cs typeface="+mn-lt"/>
              </a:rPr>
              <a:t> das Grandes </a:t>
            </a:r>
            <a:r>
              <a:rPr lang="en-US" sz="1800" dirty="0" err="1">
                <a:ea typeface="+mn-lt"/>
                <a:cs typeface="+mn-lt"/>
              </a:rPr>
              <a:t>Pirâmides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A </a:t>
            </a:r>
            <a:r>
              <a:rPr lang="en-US" sz="1800" dirty="0" err="1">
                <a:ea typeface="+mn-lt"/>
                <a:cs typeface="+mn-lt"/>
              </a:rPr>
              <a:t>Esfinge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representa</a:t>
            </a:r>
            <a:r>
              <a:rPr lang="en-US" sz="1800" dirty="0">
                <a:ea typeface="+mn-lt"/>
                <a:cs typeface="+mn-lt"/>
              </a:rPr>
              <a:t> o </a:t>
            </a:r>
            <a:r>
              <a:rPr lang="en-US" sz="1800" dirty="0" err="1">
                <a:ea typeface="+mn-lt"/>
                <a:cs typeface="+mn-lt"/>
              </a:rPr>
              <a:t>corpo</a:t>
            </a:r>
            <a:r>
              <a:rPr lang="en-US" sz="1800" dirty="0">
                <a:ea typeface="+mn-lt"/>
                <a:cs typeface="+mn-lt"/>
              </a:rPr>
              <a:t> de um </a:t>
            </a:r>
            <a:r>
              <a:rPr lang="en-US" sz="1800" dirty="0" err="1">
                <a:ea typeface="+mn-lt"/>
                <a:cs typeface="+mn-lt"/>
              </a:rPr>
              <a:t>leão</a:t>
            </a:r>
            <a:r>
              <a:rPr lang="en-US" sz="1800" dirty="0">
                <a:ea typeface="+mn-lt"/>
                <a:cs typeface="+mn-lt"/>
              </a:rPr>
              <a:t> (</a:t>
            </a:r>
            <a:r>
              <a:rPr lang="en-US" sz="1800" dirty="0" err="1">
                <a:ea typeface="+mn-lt"/>
                <a:cs typeface="+mn-lt"/>
              </a:rPr>
              <a:t>força</a:t>
            </a:r>
            <a:r>
              <a:rPr lang="en-US" sz="1800" dirty="0">
                <a:ea typeface="+mn-lt"/>
                <a:cs typeface="+mn-lt"/>
              </a:rPr>
              <a:t>) e a </a:t>
            </a:r>
            <a:r>
              <a:rPr lang="en-US" sz="1800" dirty="0" err="1">
                <a:ea typeface="+mn-lt"/>
                <a:cs typeface="+mn-lt"/>
              </a:rPr>
              <a:t>cabeça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humana</a:t>
            </a:r>
            <a:r>
              <a:rPr lang="en-US" sz="1800" dirty="0">
                <a:ea typeface="+mn-lt"/>
                <a:cs typeface="+mn-lt"/>
              </a:rPr>
              <a:t> (</a:t>
            </a:r>
            <a:r>
              <a:rPr lang="en-US" sz="1800" dirty="0" err="1">
                <a:ea typeface="+mn-lt"/>
                <a:cs typeface="+mn-lt"/>
              </a:rPr>
              <a:t>sabedoria</a:t>
            </a:r>
            <a:r>
              <a:rPr lang="en-US" sz="1800" dirty="0">
                <a:ea typeface="+mn-lt"/>
                <a:cs typeface="+mn-lt"/>
              </a:rPr>
              <a:t>).</a:t>
            </a:r>
            <a:endParaRPr lang="en-US" sz="1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C319BCE-30ED-0563-611E-697602A4C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7" r="20809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8950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sky, outdoor, nature, building material&#10;&#10;Description automatically generated">
            <a:extLst>
              <a:ext uri="{FF2B5EF4-FFF2-40B4-BE49-F238E27FC236}">
                <a16:creationId xmlns:a16="http://schemas.microsoft.com/office/drawing/2014/main" id="{E8B454E2-8000-FCF4-5EAD-4B4BB981B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0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02485-7F76-C291-F588-19895D74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A GRANDE ESFINGE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7836-0AC9-80DA-150C-82423ADB5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/>
          </a:p>
          <a:p>
            <a:r>
              <a:rPr lang="en-US" sz="2000">
                <a:ea typeface="+mn-lt"/>
                <a:cs typeface="+mn-lt"/>
              </a:rPr>
              <a:t>Existe como uma figura proeminente na mitologia egípcia, asiática e grega, sendo presente no folclore e lendas destas culturas. Na história egípcia, pensava-se que a Grande Esfinge era uma guardiã espiritual e era retratada principalmente com um homem usando cocar de faraó. Devido à sua proximidade com a pirâmide Khafre e sua ligeira semelhança com o faraó, foi pensado que a Grande Esfinge foi esculpida para oferecer proteção ao rei.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17946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73FEC-1CF7-49DE-533F-B3BD91BD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rgbClr val="FFFF00"/>
                </a:solidFill>
              </a:rPr>
              <a:t>A GRANDE ESFINGE</a:t>
            </a:r>
          </a:p>
        </p:txBody>
      </p:sp>
      <p:pic>
        <p:nvPicPr>
          <p:cNvPr id="4" name="Picture 4" descr="A picture containing outdoor, building, stupa, rock&#10;&#10;Description automatically generated">
            <a:extLst>
              <a:ext uri="{FF2B5EF4-FFF2-40B4-BE49-F238E27FC236}">
                <a16:creationId xmlns:a16="http://schemas.microsoft.com/office/drawing/2014/main" id="{645BDCC2-82F7-6AC4-A02F-4E9CA3EF9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6" r="36940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3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62043-8CFD-2E73-D02F-D74FCB0B1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424" y="2948710"/>
            <a:ext cx="7020406" cy="364519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ea typeface="+mn-lt"/>
                <a:cs typeface="+mn-lt"/>
              </a:rPr>
              <a:t>Como a </a:t>
            </a:r>
            <a:r>
              <a:rPr lang="en-US" sz="1600" dirty="0" err="1">
                <a:ea typeface="+mn-lt"/>
                <a:cs typeface="+mn-lt"/>
              </a:rPr>
              <a:t>pirâmide</a:t>
            </a:r>
            <a:r>
              <a:rPr lang="en-US" sz="1600" dirty="0">
                <a:ea typeface="+mn-lt"/>
                <a:cs typeface="+mn-lt"/>
              </a:rPr>
              <a:t> Khafre </a:t>
            </a:r>
            <a:r>
              <a:rPr lang="en-US" sz="1600" dirty="0" err="1">
                <a:ea typeface="+mn-lt"/>
                <a:cs typeface="+mn-lt"/>
              </a:rPr>
              <a:t>foi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construída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redor</a:t>
            </a:r>
            <a:r>
              <a:rPr lang="en-US" sz="1600" dirty="0">
                <a:ea typeface="+mn-lt"/>
                <a:cs typeface="+mn-lt"/>
              </a:rPr>
              <a:t> da </a:t>
            </a:r>
            <a:r>
              <a:rPr lang="en-US" sz="1600" dirty="0" err="1">
                <a:ea typeface="+mn-lt"/>
                <a:cs typeface="+mn-lt"/>
              </a:rPr>
              <a:t>grande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Esfinge</a:t>
            </a:r>
            <a:r>
              <a:rPr lang="en-US" sz="1600" dirty="0">
                <a:ea typeface="+mn-lt"/>
                <a:cs typeface="+mn-lt"/>
              </a:rPr>
              <a:t> e de </a:t>
            </a:r>
            <a:r>
              <a:rPr lang="en-US" sz="1600" dirty="0" err="1">
                <a:ea typeface="+mn-lt"/>
                <a:cs typeface="+mn-lt"/>
              </a:rPr>
              <a:t>outras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estátuas</a:t>
            </a:r>
            <a:r>
              <a:rPr lang="en-US" sz="1600" dirty="0">
                <a:ea typeface="+mn-lt"/>
                <a:cs typeface="+mn-lt"/>
              </a:rPr>
              <a:t>, é </a:t>
            </a:r>
            <a:r>
              <a:rPr lang="en-US" sz="1600" dirty="0" err="1">
                <a:ea typeface="+mn-lt"/>
                <a:cs typeface="+mn-lt"/>
              </a:rPr>
              <a:t>explicado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dirty="0" err="1">
                <a:ea typeface="+mn-lt"/>
                <a:cs typeface="+mn-lt"/>
              </a:rPr>
              <a:t>há</a:t>
            </a:r>
            <a:r>
              <a:rPr lang="en-US" sz="1600" dirty="0">
                <a:ea typeface="+mn-lt"/>
                <a:cs typeface="+mn-lt"/>
              </a:rPr>
              <a:t> um </a:t>
            </a:r>
            <a:r>
              <a:rPr lang="en-US" sz="1600" dirty="0" err="1">
                <a:ea typeface="+mn-lt"/>
                <a:cs typeface="+mn-lt"/>
              </a:rPr>
              <a:t>propósito</a:t>
            </a:r>
            <a:r>
              <a:rPr lang="en-US" sz="1600" dirty="0">
                <a:ea typeface="+mn-lt"/>
                <a:cs typeface="+mn-lt"/>
              </a:rPr>
              <a:t> celestial e </a:t>
            </a:r>
            <a:r>
              <a:rPr lang="en-US" sz="1600" dirty="0" err="1">
                <a:ea typeface="+mn-lt"/>
                <a:cs typeface="+mn-lt"/>
              </a:rPr>
              <a:t>mitológico</a:t>
            </a:r>
            <a:r>
              <a:rPr lang="en-US" sz="1600" dirty="0">
                <a:ea typeface="+mn-lt"/>
                <a:cs typeface="+mn-lt"/>
              </a:rPr>
              <a:t> para a </a:t>
            </a:r>
            <a:r>
              <a:rPr lang="en-US" sz="1600" dirty="0" err="1">
                <a:ea typeface="+mn-lt"/>
                <a:cs typeface="+mn-lt"/>
              </a:rPr>
              <a:t>localização</a:t>
            </a:r>
            <a:r>
              <a:rPr lang="en-US" sz="1600" dirty="0">
                <a:ea typeface="+mn-lt"/>
                <a:cs typeface="+mn-lt"/>
              </a:rPr>
              <a:t> da Grande </a:t>
            </a:r>
            <a:r>
              <a:rPr lang="en-US" sz="1600" dirty="0" err="1">
                <a:ea typeface="+mn-lt"/>
                <a:cs typeface="+mn-lt"/>
              </a:rPr>
              <a:t>Esfinge</a:t>
            </a:r>
            <a:r>
              <a:rPr lang="en-US" sz="1600" dirty="0">
                <a:ea typeface="+mn-lt"/>
                <a:cs typeface="+mn-lt"/>
              </a:rPr>
              <a:t>. Como o </a:t>
            </a:r>
            <a:r>
              <a:rPr lang="en-US" sz="1600" dirty="0" err="1">
                <a:ea typeface="+mn-lt"/>
                <a:cs typeface="+mn-lt"/>
              </a:rPr>
              <a:t>leão</a:t>
            </a:r>
            <a:r>
              <a:rPr lang="en-US" sz="1600" dirty="0">
                <a:ea typeface="+mn-lt"/>
                <a:cs typeface="+mn-lt"/>
              </a:rPr>
              <a:t> era um </a:t>
            </a:r>
            <a:r>
              <a:rPr lang="en-US" sz="1600" dirty="0" err="1">
                <a:ea typeface="+mn-lt"/>
                <a:cs typeface="+mn-lt"/>
              </a:rPr>
              <a:t>símbolo</a:t>
            </a:r>
            <a:r>
              <a:rPr lang="en-US" sz="1600" dirty="0">
                <a:ea typeface="+mn-lt"/>
                <a:cs typeface="+mn-lt"/>
              </a:rPr>
              <a:t> real que </a:t>
            </a:r>
            <a:r>
              <a:rPr lang="en-US" sz="1600" dirty="0" err="1">
                <a:ea typeface="+mn-lt"/>
                <a:cs typeface="+mn-lt"/>
              </a:rPr>
              <a:t>estava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ligado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ao</a:t>
            </a:r>
            <a:r>
              <a:rPr lang="en-US" sz="1600" dirty="0">
                <a:ea typeface="+mn-lt"/>
                <a:cs typeface="+mn-lt"/>
              </a:rPr>
              <a:t> sol, </a:t>
            </a:r>
            <a:r>
              <a:rPr lang="en-US" sz="1600" dirty="0" err="1">
                <a:ea typeface="+mn-lt"/>
                <a:cs typeface="+mn-lt"/>
              </a:rPr>
              <a:t>foi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pensado</a:t>
            </a:r>
            <a:r>
              <a:rPr lang="en-US" sz="1600" dirty="0">
                <a:ea typeface="+mn-lt"/>
                <a:cs typeface="+mn-lt"/>
              </a:rPr>
              <a:t> que a Grande </a:t>
            </a:r>
            <a:r>
              <a:rPr lang="en-US" sz="1600" dirty="0" err="1">
                <a:ea typeface="+mn-lt"/>
                <a:cs typeface="+mn-lt"/>
              </a:rPr>
              <a:t>Esfinge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estaria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ali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ressucitar</a:t>
            </a:r>
            <a:r>
              <a:rPr lang="en-US" sz="1600" dirty="0">
                <a:ea typeface="+mn-lt"/>
                <a:cs typeface="+mn-lt"/>
              </a:rPr>
              <a:t> a alma de Khafre </a:t>
            </a:r>
            <a:r>
              <a:rPr lang="en-US" sz="1600" dirty="0" err="1">
                <a:ea typeface="+mn-lt"/>
                <a:cs typeface="+mn-lt"/>
              </a:rPr>
              <a:t>canalizando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poder</a:t>
            </a:r>
            <a:r>
              <a:rPr lang="en-US" sz="1600" dirty="0">
                <a:ea typeface="+mn-lt"/>
                <a:cs typeface="+mn-lt"/>
              </a:rPr>
              <a:t> do sol e de outros </a:t>
            </a:r>
            <a:r>
              <a:rPr lang="en-US" sz="1600" dirty="0" err="1">
                <a:ea typeface="+mn-lt"/>
                <a:cs typeface="+mn-lt"/>
              </a:rPr>
              <a:t>deuses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relacionados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Apesar</a:t>
            </a:r>
            <a:r>
              <a:rPr lang="en-US" sz="1600" dirty="0">
                <a:ea typeface="+mn-lt"/>
                <a:cs typeface="+mn-lt"/>
              </a:rPr>
              <a:t> de ser </a:t>
            </a:r>
            <a:r>
              <a:rPr lang="en-US" sz="1600" dirty="0" err="1">
                <a:ea typeface="+mn-lt"/>
                <a:cs typeface="+mn-lt"/>
              </a:rPr>
              <a:t>apenas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sugestão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isso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fornece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explicação</a:t>
            </a:r>
            <a:r>
              <a:rPr lang="en-US" sz="1600" dirty="0">
                <a:ea typeface="+mn-lt"/>
                <a:cs typeface="+mn-lt"/>
              </a:rPr>
              <a:t> para a </a:t>
            </a:r>
            <a:r>
              <a:rPr lang="en-US" sz="1600" dirty="0" err="1">
                <a:ea typeface="+mn-lt"/>
                <a:cs typeface="+mn-lt"/>
              </a:rPr>
              <a:t>proximidade</a:t>
            </a:r>
            <a:r>
              <a:rPr lang="en-US" sz="1600" dirty="0">
                <a:ea typeface="+mn-lt"/>
                <a:cs typeface="+mn-lt"/>
              </a:rPr>
              <a:t> da </a:t>
            </a:r>
            <a:r>
              <a:rPr lang="en-US" sz="1600" dirty="0" err="1">
                <a:ea typeface="+mn-lt"/>
                <a:cs typeface="+mn-lt"/>
              </a:rPr>
              <a:t>escultura</a:t>
            </a:r>
            <a:r>
              <a:rPr lang="en-US" sz="1600" dirty="0">
                <a:ea typeface="+mn-lt"/>
                <a:cs typeface="+mn-lt"/>
              </a:rPr>
              <a:t> com a </a:t>
            </a:r>
            <a:r>
              <a:rPr lang="en-US" sz="1600" dirty="0" err="1">
                <a:ea typeface="+mn-lt"/>
                <a:cs typeface="+mn-lt"/>
              </a:rPr>
              <a:t>pirâmide</a:t>
            </a:r>
            <a:r>
              <a:rPr lang="en-US" sz="1600" dirty="0">
                <a:ea typeface="+mn-lt"/>
                <a:cs typeface="+mn-lt"/>
              </a:rPr>
              <a:t> de Khafre.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ea typeface="+mn-lt"/>
                <a:cs typeface="+mn-lt"/>
              </a:rPr>
              <a:t>É </a:t>
            </a:r>
            <a:r>
              <a:rPr lang="en-US" sz="1600" dirty="0" err="1">
                <a:ea typeface="+mn-lt"/>
                <a:cs typeface="+mn-lt"/>
              </a:rPr>
              <a:t>explicado</a:t>
            </a:r>
            <a:r>
              <a:rPr lang="en-US" sz="1600" dirty="0">
                <a:ea typeface="+mn-lt"/>
                <a:cs typeface="+mn-lt"/>
              </a:rPr>
              <a:t> que o </a:t>
            </a:r>
            <a:r>
              <a:rPr lang="en-US" sz="1600" dirty="0" err="1">
                <a:ea typeface="+mn-lt"/>
                <a:cs typeface="+mn-lt"/>
              </a:rPr>
              <a:t>ano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construção</a:t>
            </a:r>
            <a:r>
              <a:rPr lang="en-US" sz="1600" dirty="0">
                <a:ea typeface="+mn-lt"/>
                <a:cs typeface="+mn-lt"/>
              </a:rPr>
              <a:t> da </a:t>
            </a:r>
            <a:r>
              <a:rPr lang="en-US" sz="1600" dirty="0" err="1">
                <a:ea typeface="+mn-lt"/>
                <a:cs typeface="+mn-lt"/>
              </a:rPr>
              <a:t>Esfinge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foi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por</a:t>
            </a:r>
            <a:r>
              <a:rPr lang="en-US" sz="1600" dirty="0">
                <a:ea typeface="+mn-lt"/>
                <a:cs typeface="+mn-lt"/>
              </a:rPr>
              <a:t> volta de 2.500 </a:t>
            </a:r>
            <a:r>
              <a:rPr lang="en-US" sz="1600" dirty="0" err="1">
                <a:ea typeface="+mn-lt"/>
                <a:cs typeface="+mn-lt"/>
              </a:rPr>
              <a:t>a.C.</a:t>
            </a:r>
            <a:r>
              <a:rPr lang="en-US" sz="1600" dirty="0">
                <a:ea typeface="+mn-lt"/>
                <a:cs typeface="+mn-lt"/>
              </a:rPr>
              <a:t>, mas é </a:t>
            </a:r>
            <a:r>
              <a:rPr lang="en-US" sz="1600" dirty="0" err="1">
                <a:ea typeface="+mn-lt"/>
                <a:cs typeface="+mn-lt"/>
              </a:rPr>
              <a:t>debatido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dirty="0" err="1">
                <a:ea typeface="+mn-lt"/>
                <a:cs typeface="+mn-lt"/>
              </a:rPr>
              <a:t>ela</a:t>
            </a:r>
            <a:r>
              <a:rPr lang="en-US" sz="1600" dirty="0">
                <a:ea typeface="+mn-lt"/>
                <a:cs typeface="+mn-lt"/>
              </a:rPr>
              <a:t> é </a:t>
            </a:r>
            <a:r>
              <a:rPr lang="en-US" sz="1600" dirty="0" err="1">
                <a:ea typeface="+mn-lt"/>
                <a:cs typeface="+mn-lt"/>
              </a:rPr>
              <a:t>muito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antiga</a:t>
            </a:r>
            <a:r>
              <a:rPr lang="en-US" sz="1600" dirty="0">
                <a:ea typeface="+mn-lt"/>
                <a:cs typeface="+mn-lt"/>
              </a:rPr>
              <a:t>, com base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sua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erosão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presentes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sua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estrutura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Além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disso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dirty="0" err="1">
                <a:ea typeface="+mn-lt"/>
                <a:cs typeface="+mn-lt"/>
              </a:rPr>
              <a:t>palavra</a:t>
            </a:r>
            <a:r>
              <a:rPr lang="en-US" sz="1600" dirty="0">
                <a:ea typeface="+mn-lt"/>
                <a:cs typeface="+mn-lt"/>
              </a:rPr>
              <a:t> "</a:t>
            </a:r>
            <a:r>
              <a:rPr lang="en-US" sz="1600" dirty="0" err="1">
                <a:ea typeface="+mn-lt"/>
                <a:cs typeface="+mn-lt"/>
              </a:rPr>
              <a:t>esfinge</a:t>
            </a:r>
            <a:r>
              <a:rPr lang="en-US" sz="1600" dirty="0">
                <a:ea typeface="+mn-lt"/>
                <a:cs typeface="+mn-lt"/>
              </a:rPr>
              <a:t>" </a:t>
            </a:r>
            <a:r>
              <a:rPr lang="en-US" sz="1600" dirty="0" err="1">
                <a:ea typeface="+mn-lt"/>
                <a:cs typeface="+mn-lt"/>
              </a:rPr>
              <a:t>só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seu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originou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mitologia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grega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cerca</a:t>
            </a:r>
            <a:r>
              <a:rPr lang="en-US" sz="1600" dirty="0">
                <a:ea typeface="+mn-lt"/>
                <a:cs typeface="+mn-lt"/>
              </a:rPr>
              <a:t> de 2000 </a:t>
            </a:r>
            <a:r>
              <a:rPr lang="en-US" sz="1600" dirty="0" err="1">
                <a:ea typeface="+mn-lt"/>
                <a:cs typeface="+mn-lt"/>
              </a:rPr>
              <a:t>anos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após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dirty="0" err="1">
                <a:ea typeface="+mn-lt"/>
                <a:cs typeface="+mn-lt"/>
              </a:rPr>
              <a:t>conclusão</a:t>
            </a:r>
            <a:r>
              <a:rPr lang="en-US" sz="1600" dirty="0">
                <a:ea typeface="+mn-lt"/>
                <a:cs typeface="+mn-lt"/>
              </a:rPr>
              <a:t> da </a:t>
            </a:r>
            <a:r>
              <a:rPr lang="en-US" sz="1600" dirty="0" err="1">
                <a:ea typeface="+mn-lt"/>
                <a:cs typeface="+mn-lt"/>
              </a:rPr>
              <a:t>obra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não</a:t>
            </a:r>
            <a:r>
              <a:rPr lang="en-US" sz="1600" dirty="0">
                <a:ea typeface="+mn-lt"/>
                <a:cs typeface="+mn-lt"/>
              </a:rPr>
              <a:t> se sabe </a:t>
            </a:r>
            <a:r>
              <a:rPr lang="en-US" sz="1600" dirty="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egípcios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chavam</a:t>
            </a:r>
            <a:r>
              <a:rPr lang="en-US" sz="1600" dirty="0">
                <a:ea typeface="+mn-lt"/>
                <a:cs typeface="+mn-lt"/>
              </a:rPr>
              <a:t> a Grande </a:t>
            </a:r>
            <a:r>
              <a:rPr lang="en-US" sz="1600" dirty="0" err="1">
                <a:ea typeface="+mn-lt"/>
                <a:cs typeface="+mn-lt"/>
              </a:rPr>
              <a:t>Esfinge</a:t>
            </a:r>
            <a:r>
              <a:rPr lang="en-US" sz="1600" dirty="0"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8378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0FF31-B5B3-9DBC-6FFB-69B422DF8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3300" dirty="0">
                <a:solidFill>
                  <a:srgbClr val="FFFF00"/>
                </a:solidFill>
              </a:rPr>
              <a:t>VISÕES MODERNAS O LEGADO DA ARTE EGÍPCIA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71B3EAC2-0249-87EC-DD8F-E8203DC0B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" r="6380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E2148-A65B-1A72-7D40-5DF7DD302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179" y="3164370"/>
            <a:ext cx="7006028" cy="33720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antiga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existia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um </a:t>
            </a:r>
            <a:r>
              <a:rPr lang="en-US" sz="1800" dirty="0" err="1">
                <a:ea typeface="+mn-lt"/>
                <a:cs typeface="+mn-lt"/>
              </a:rPr>
              <a:t>período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incrivelmente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importante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passou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influenciar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técnica</a:t>
            </a:r>
            <a:r>
              <a:rPr lang="en-US" sz="1800" dirty="0">
                <a:ea typeface="+mn-lt"/>
                <a:cs typeface="+mn-lt"/>
              </a:rPr>
              <a:t> e o </a:t>
            </a:r>
            <a:r>
              <a:rPr lang="en-US" sz="1800" dirty="0" err="1">
                <a:ea typeface="+mn-lt"/>
                <a:cs typeface="+mn-lt"/>
              </a:rPr>
              <a:t>estilo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europeu</a:t>
            </a:r>
            <a:r>
              <a:rPr lang="en-US" sz="1800" dirty="0">
                <a:ea typeface="+mn-lt"/>
                <a:cs typeface="+mn-lt"/>
              </a:rPr>
              <a:t> posterior, que </a:t>
            </a:r>
            <a:r>
              <a:rPr lang="en-US" sz="1800" dirty="0" err="1">
                <a:ea typeface="+mn-lt"/>
                <a:cs typeface="+mn-lt"/>
              </a:rPr>
              <a:t>seriam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observados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por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milênios</a:t>
            </a:r>
            <a:r>
              <a:rPr lang="en-US" sz="1800" dirty="0">
                <a:ea typeface="+mn-lt"/>
                <a:cs typeface="+mn-lt"/>
              </a:rPr>
              <a:t>. As </a:t>
            </a:r>
            <a:r>
              <a:rPr lang="en-US" sz="1800" dirty="0" err="1">
                <a:ea typeface="+mn-lt"/>
                <a:cs typeface="+mn-lt"/>
              </a:rPr>
              <a:t>características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são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demonstradas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apenas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tiveram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mudança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partir</a:t>
            </a:r>
            <a:r>
              <a:rPr lang="en-US" sz="1800" dirty="0">
                <a:ea typeface="+mn-lt"/>
                <a:cs typeface="+mn-lt"/>
              </a:rPr>
              <a:t> do </a:t>
            </a:r>
            <a:r>
              <a:rPr lang="en-US" sz="1800" dirty="0" err="1">
                <a:ea typeface="+mn-lt"/>
                <a:cs typeface="+mn-lt"/>
              </a:rPr>
              <a:t>futurismo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quando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artistas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italianos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começaram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abandonar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ideias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egípcios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O </a:t>
            </a:r>
            <a:r>
              <a:rPr lang="en-US" sz="1800" dirty="0" err="1">
                <a:ea typeface="+mn-lt"/>
                <a:cs typeface="+mn-lt"/>
              </a:rPr>
              <a:t>início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moderna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sociedade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forçou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artistas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abandonarem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estilos</a:t>
            </a:r>
            <a:r>
              <a:rPr lang="en-US" sz="1800" dirty="0">
                <a:ea typeface="+mn-lt"/>
                <a:cs typeface="+mn-lt"/>
              </a:rPr>
              <a:t> e as </a:t>
            </a:r>
            <a:r>
              <a:rPr lang="en-US" sz="1800" dirty="0" err="1">
                <a:ea typeface="+mn-lt"/>
                <a:cs typeface="+mn-lt"/>
              </a:rPr>
              <a:t>técnicas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antigas</a:t>
            </a:r>
            <a:r>
              <a:rPr lang="en-US" sz="1800" dirty="0">
                <a:ea typeface="+mn-lt"/>
                <a:cs typeface="+mn-lt"/>
              </a:rPr>
              <a:t>, para que um </a:t>
            </a:r>
            <a:r>
              <a:rPr lang="en-US" sz="1800" dirty="0" err="1">
                <a:ea typeface="+mn-lt"/>
                <a:cs typeface="+mn-lt"/>
              </a:rPr>
              <a:t>progresso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pudesse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começar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5159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55060-876A-F8F5-CBEA-3BE4DD30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5600" dirty="0">
                <a:solidFill>
                  <a:schemeClr val="accent4">
                    <a:lumMod val="50000"/>
                  </a:schemeClr>
                </a:solidFill>
              </a:rPr>
              <a:t>VISÕES MODERNAS E O LEGADO DA ARTE EGÍPCIA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99114-4A82-5FC2-BD4A-E20DC33CF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Isso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levou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às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críticas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dos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artistas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futuristas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pois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egípcia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era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considerada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polida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padrões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modernos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Alguns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críticos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chegaram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ponto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falar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egípcios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nunca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realmente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aprenderam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verdadeiros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conceitos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artísticos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perspectivistas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visto que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nenhuma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interação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luz e sombra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foi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vista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obras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encontradas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por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exemplo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E568C-8A7C-DEB2-FE20-4DF4ADEC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5600" dirty="0">
                <a:solidFill>
                  <a:schemeClr val="accent4">
                    <a:lumMod val="50000"/>
                  </a:schemeClr>
                </a:solidFill>
              </a:rPr>
              <a:t>VISÕES MODERNAS E O LEGADO DA ARTE EGÍPCIA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86503-D6CD-C300-720B-BBD7006AF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48439"/>
            <a:ext cx="10509504" cy="290568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Outras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obras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egípcias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começaram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ser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alvos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mundo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começou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se mover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direção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completamente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nova,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já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que as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obras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eram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vistas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apenas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como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bidimensionais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emoções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expressivas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Mesmo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estátuas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icônicas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elogiadas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reconhecidas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como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esculturas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retratavam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cenas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batalhas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reis,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faraós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rainhas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deuses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foram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rotuladas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como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apenas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frias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adequação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conceitos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modernos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artísticos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7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F4A0D92D-DCB8-D2C7-C09D-E713C77E0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124" b="2211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C8375-9657-F9C8-7990-209C09D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00"/>
                </a:solidFill>
              </a:rPr>
              <a:t>CARACTERÍSTICAS DA ARTE EGÍPCIA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2117-DF58-945D-C1F9-3288B460F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A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relação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entre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religião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mitologia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no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Egito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Antigo é que a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arte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era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usada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como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forma de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expressar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fé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 a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crença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nos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deuses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egípcios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além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de registrar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toda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mitologia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 as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histórias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dos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deuses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O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Egito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Antigo era um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estado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teocrático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onde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religião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 o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sistema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governo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eram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unificados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; o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faraó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era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considerado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pelos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cidadãos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divindade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ou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seja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o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centro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tudo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24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79AE7C6-168C-9C51-C4FC-C92B92D63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4" b="902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3F6CC3-3D0D-2232-25EE-0522724A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VISÕES MODERNAS E O LEGADO DA ARTE EGÍPCIA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D563D-1528-D3C6-FCA2-F43380B35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 err="1">
                <a:ea typeface="+mn-lt"/>
                <a:cs typeface="+mn-lt"/>
              </a:rPr>
              <a:t>Entretanto</a:t>
            </a:r>
            <a:r>
              <a:rPr lang="en-US" sz="1800" dirty="0">
                <a:ea typeface="+mn-lt"/>
                <a:cs typeface="+mn-lt"/>
              </a:rPr>
              <a:t>, vale </a:t>
            </a:r>
            <a:r>
              <a:rPr lang="en-US" sz="1800" dirty="0" err="1">
                <a:ea typeface="+mn-lt"/>
                <a:cs typeface="+mn-lt"/>
              </a:rPr>
              <a:t>ressaltar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estas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críticas</a:t>
            </a:r>
            <a:r>
              <a:rPr lang="en-US" sz="1800" dirty="0">
                <a:ea typeface="+mn-lt"/>
                <a:cs typeface="+mn-lt"/>
              </a:rPr>
              <a:t> à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citam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ressaltam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funcionalidade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egípcia</a:t>
            </a:r>
            <a:r>
              <a:rPr lang="en-US" sz="1800" dirty="0">
                <a:ea typeface="+mn-lt"/>
                <a:cs typeface="+mn-lt"/>
              </a:rPr>
              <a:t>.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artistas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sabiam</a:t>
            </a:r>
            <a:r>
              <a:rPr lang="en-US" sz="1800" dirty="0">
                <a:ea typeface="+mn-lt"/>
                <a:cs typeface="+mn-lt"/>
              </a:rPr>
              <a:t> sim da </a:t>
            </a:r>
            <a:r>
              <a:rPr lang="en-US" sz="1800" dirty="0" err="1">
                <a:ea typeface="+mn-lt"/>
                <a:cs typeface="+mn-lt"/>
              </a:rPr>
              <a:t>importância</a:t>
            </a:r>
            <a:r>
              <a:rPr lang="en-US" sz="1800" dirty="0">
                <a:ea typeface="+mn-lt"/>
                <a:cs typeface="+mn-lt"/>
              </a:rPr>
              <a:t> das </a:t>
            </a:r>
            <a:r>
              <a:rPr lang="en-US" sz="1800" dirty="0" err="1">
                <a:ea typeface="+mn-lt"/>
                <a:cs typeface="+mn-lt"/>
              </a:rPr>
              <a:t>emoções</a:t>
            </a:r>
            <a:r>
              <a:rPr lang="en-US" sz="1800" dirty="0">
                <a:ea typeface="+mn-lt"/>
                <a:cs typeface="+mn-lt"/>
              </a:rPr>
              <a:t>, mas </a:t>
            </a:r>
            <a:r>
              <a:rPr lang="en-US" sz="1800" dirty="0" err="1">
                <a:ea typeface="+mn-lt"/>
                <a:cs typeface="+mn-lt"/>
              </a:rPr>
              <a:t>eles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também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entendiam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emoções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apenas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estados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temporários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expressivos</a:t>
            </a:r>
            <a:r>
              <a:rPr lang="en-US" sz="1800" dirty="0">
                <a:ea typeface="+mn-lt"/>
                <a:cs typeface="+mn-lt"/>
              </a:rPr>
              <a:t>. Assim, </a:t>
            </a:r>
            <a:r>
              <a:rPr lang="en-US" sz="1800" dirty="0" err="1">
                <a:ea typeface="+mn-lt"/>
                <a:cs typeface="+mn-lt"/>
              </a:rPr>
              <a:t>retratar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, as </a:t>
            </a:r>
            <a:r>
              <a:rPr lang="en-US" sz="1800" dirty="0" err="1">
                <a:ea typeface="+mn-lt"/>
                <a:cs typeface="+mn-lt"/>
              </a:rPr>
              <a:t>estátuas</a:t>
            </a:r>
            <a:r>
              <a:rPr lang="en-US" sz="1800" dirty="0">
                <a:ea typeface="+mn-lt"/>
                <a:cs typeface="+mn-lt"/>
              </a:rPr>
              <a:t> e as pinturas </a:t>
            </a:r>
            <a:r>
              <a:rPr lang="en-US" sz="1800" dirty="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única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emoção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levaria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obra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verdadeiro</a:t>
            </a:r>
            <a:r>
              <a:rPr lang="en-US" sz="1800" dirty="0">
                <a:ea typeface="+mn-lt"/>
                <a:cs typeface="+mn-lt"/>
              </a:rPr>
              <a:t> valor </a:t>
            </a:r>
            <a:r>
              <a:rPr lang="en-US" sz="1800" dirty="0" err="1">
                <a:ea typeface="+mn-lt"/>
                <a:cs typeface="+mn-lt"/>
              </a:rPr>
              <a:t>expressivo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onde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indivíduos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consistentemente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felizes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ou</a:t>
            </a:r>
            <a:r>
              <a:rPr lang="en-US" sz="1800" dirty="0">
                <a:ea typeface="+mn-lt"/>
                <a:cs typeface="+mn-lt"/>
              </a:rPr>
              <a:t> tristes, </a:t>
            </a:r>
            <a:r>
              <a:rPr lang="en-US" sz="1800" dirty="0" err="1">
                <a:ea typeface="+mn-lt"/>
                <a:cs typeface="+mn-lt"/>
              </a:rPr>
              <a:t>trazendo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sensação</a:t>
            </a:r>
            <a:r>
              <a:rPr lang="en-US" sz="1800" dirty="0">
                <a:ea typeface="+mn-lt"/>
                <a:cs typeface="+mn-lt"/>
              </a:rPr>
              <a:t> posterior de </a:t>
            </a:r>
            <a:r>
              <a:rPr lang="en-US" sz="1800" dirty="0" err="1">
                <a:ea typeface="+mn-lt"/>
                <a:cs typeface="+mn-lt"/>
              </a:rPr>
              <a:t>falsidade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perante</a:t>
            </a:r>
            <a:r>
              <a:rPr lang="en-US" sz="1800" dirty="0">
                <a:ea typeface="+mn-lt"/>
                <a:cs typeface="+mn-lt"/>
              </a:rPr>
              <a:t> à </a:t>
            </a:r>
            <a:r>
              <a:rPr lang="en-US" sz="1800" dirty="0" err="1">
                <a:ea typeface="+mn-lt"/>
                <a:cs typeface="+mn-lt"/>
              </a:rPr>
              <a:t>situação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onde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obra</a:t>
            </a:r>
            <a:r>
              <a:rPr lang="en-US" sz="1800" dirty="0">
                <a:ea typeface="+mn-lt"/>
                <a:cs typeface="+mn-lt"/>
              </a:rPr>
              <a:t> era </a:t>
            </a:r>
            <a:r>
              <a:rPr lang="en-US" sz="1800" dirty="0" err="1">
                <a:ea typeface="+mn-lt"/>
                <a:cs typeface="+mn-lt"/>
              </a:rPr>
              <a:t>colocada</a:t>
            </a:r>
            <a:r>
              <a:rPr lang="en-US" sz="1800" dirty="0">
                <a:ea typeface="+mn-lt"/>
                <a:cs typeface="+mn-lt"/>
              </a:rPr>
              <a:t>. Logo, é </a:t>
            </a:r>
            <a:r>
              <a:rPr lang="en-US" sz="1800" dirty="0" err="1">
                <a:ea typeface="+mn-lt"/>
                <a:cs typeface="+mn-lt"/>
              </a:rPr>
              <a:t>demonstrável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artistas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acabaram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por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entender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fato</a:t>
            </a:r>
            <a:r>
              <a:rPr lang="en-US" sz="1800" dirty="0">
                <a:ea typeface="+mn-lt"/>
                <a:cs typeface="+mn-lt"/>
              </a:rPr>
              <a:t> um </a:t>
            </a:r>
            <a:r>
              <a:rPr lang="en-US" sz="1800" dirty="0" err="1">
                <a:ea typeface="+mn-lt"/>
                <a:cs typeface="+mn-lt"/>
              </a:rPr>
              <a:t>conhecimento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elevado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sobre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inclusão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natureza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transitória</a:t>
            </a:r>
            <a:r>
              <a:rPr lang="en-US" sz="1800" dirty="0">
                <a:ea typeface="+mn-lt"/>
                <a:cs typeface="+mn-lt"/>
              </a:rPr>
              <a:t> da </a:t>
            </a:r>
            <a:r>
              <a:rPr lang="en-US" sz="1800" dirty="0" err="1">
                <a:ea typeface="+mn-lt"/>
                <a:cs typeface="+mn-lt"/>
              </a:rPr>
              <a:t>emoção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obras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2327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D861F1-F386-4A7D-A4BF-3BEB82DEB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69677-30BC-717A-93C6-EEF2B708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059" y="1293134"/>
            <a:ext cx="10168128" cy="13150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REFERÊNCIAS BIBLIOGRÁFICAS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71362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8D3B-D9F7-32BF-91EC-F5D797ED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059" y="2603222"/>
            <a:ext cx="10168128" cy="262432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https://wp.ufpel.edu.br/leca/files/2020/06/minicurso-Pelotas-aula-4.pdf</a:t>
            </a:r>
            <a:endParaRPr lang="en-US" sz="1800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https://edu.rsc.org/resources/principles-of-egyptian-art/1622.article</a:t>
            </a:r>
            <a:endParaRPr lang="en-US" sz="1800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https://historia-da-arte.info/idade-antiga/arte-egipcia.html</a:t>
            </a:r>
            <a:endParaRPr lang="en-US" sz="1800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https://www.historiadasartes.com/nomundo/arte-na-antiguidade/arte-egipcia/</a:t>
            </a:r>
            <a:endParaRPr lang="en-US" sz="1800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https://artincontext.org/egyptian-art/</a:t>
            </a:r>
            <a:endParaRPr lang="en-US" sz="1800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https://www.worldhistory.org/article/1077/a-brief-history-of-egyptian-art/</a:t>
            </a:r>
            <a:endParaRPr lang="en-US" sz="1800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http://www.visual-arts-cork.com/ancient-art/egyptian.htm</a:t>
            </a:r>
            <a:endParaRPr lang="en-US" sz="1800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https://www.fernandocouto.com/post/a-arte-dos-hier%C3%B3glifos</a:t>
            </a:r>
            <a:endParaRPr lang="en-US" sz="18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00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B9ED6-223C-F196-384D-BC569DC7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CRÉDITOS FINAIS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A8935-6F50-ABCB-2A81-01479D3E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RESPONSÁVEIS PELO TRABALHO:</a:t>
            </a:r>
          </a:p>
          <a:p>
            <a:pPr marL="0" indent="0">
              <a:buNone/>
            </a:pPr>
            <a:endParaRPr lang="en-US" sz="2000" dirty="0">
              <a:solidFill>
                <a:srgbClr val="F58700"/>
              </a:solidFill>
            </a:endParaRPr>
          </a:p>
          <a:p>
            <a:r>
              <a:rPr lang="en-US" sz="2000" dirty="0">
                <a:solidFill>
                  <a:srgbClr val="F58700"/>
                </a:solidFill>
              </a:rPr>
              <a:t>GABRIEL DE SOUZA SANTOS</a:t>
            </a:r>
            <a:endParaRPr lang="en-US">
              <a:solidFill>
                <a:srgbClr val="F58700"/>
              </a:solidFill>
            </a:endParaRPr>
          </a:p>
          <a:p>
            <a:r>
              <a:rPr lang="en-US" sz="2000" dirty="0">
                <a:solidFill>
                  <a:srgbClr val="F58700"/>
                </a:solidFill>
              </a:rPr>
              <a:t>LUÍS ARTUR FAUSTINONI RIBEIRO</a:t>
            </a:r>
          </a:p>
          <a:p>
            <a:r>
              <a:rPr lang="en-US" sz="2000" dirty="0">
                <a:solidFill>
                  <a:srgbClr val="F58700"/>
                </a:solidFill>
              </a:rPr>
              <a:t>PEDRO LUCAS APARECIDO SILVA</a:t>
            </a:r>
          </a:p>
          <a:p>
            <a:r>
              <a:rPr lang="en-US" sz="2000" dirty="0">
                <a:solidFill>
                  <a:srgbClr val="F58700"/>
                </a:solidFill>
              </a:rPr>
              <a:t>RAFAEL NEVES NASCIMENTO</a:t>
            </a:r>
          </a:p>
          <a:p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1° DESENVOLVIMENTO DE SISTEMAS</a:t>
            </a:r>
          </a:p>
        </p:txBody>
      </p:sp>
    </p:spTree>
    <p:extLst>
      <p:ext uri="{BB962C8B-B14F-4D97-AF65-F5344CB8AC3E}">
        <p14:creationId xmlns:p14="http://schemas.microsoft.com/office/powerpoint/2010/main" val="204720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D6DAAA-2B37-C634-FC86-9A5F8F2EC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22" b="1988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EC3DE-4C8D-9A7B-D137-63C33E1A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00"/>
                </a:solidFill>
              </a:rPr>
              <a:t>CARACTERÍSTICAS DA ARTE EGÍPCIA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862C-E77C-FE40-5EDF-8E34A47D5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Sendo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adoradores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vários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deuses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egípcios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costumavam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adorar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distintas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divindades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que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poderiam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representar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forças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da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natureza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animais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figuras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humanas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Além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politeístas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egípcios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também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costumavam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homenagear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figuras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antropozoomórficas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seres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híbridos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que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possuíam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corpo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com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partes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humanas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animais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onde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alguns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deuses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era </a:t>
            </a:r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antropozoomorficos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Vários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deuses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eram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adorados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pelos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egípcios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Isis,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deusa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mãe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dos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faraós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que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ensinou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conceitos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basicos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sobre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medicina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agricultura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Seth,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deus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das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tempestades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Rá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deus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do sol, Anubis,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deus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dos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mortos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do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submundo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e da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mumificação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51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6B2F48B-D03B-C861-3F3D-103301901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9" b="24866"/>
          <a:stretch/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93D9D-576E-24F4-D5E2-D18EE6D1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23" y="4203278"/>
            <a:ext cx="9002890" cy="53606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CARACTERÍSTICAS DA ARTE EGÍPCIA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87D5-1923-1347-4914-8A5631DF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4956314"/>
            <a:ext cx="11058144" cy="130641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Para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egípcios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dar</a:t>
            </a:r>
            <a:r>
              <a:rPr lang="en-US" sz="1800" dirty="0">
                <a:ea typeface="+mn-lt"/>
                <a:cs typeface="+mn-lt"/>
              </a:rPr>
              <a:t> forma à </a:t>
            </a:r>
            <a:r>
              <a:rPr lang="en-US" sz="1800" dirty="0" err="1">
                <a:ea typeface="+mn-lt"/>
                <a:cs typeface="+mn-lt"/>
              </a:rPr>
              <a:t>matéria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não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tinha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como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objetivo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busca</a:t>
            </a:r>
            <a:r>
              <a:rPr lang="en-US" sz="1800" dirty="0">
                <a:ea typeface="+mn-lt"/>
                <a:cs typeface="+mn-lt"/>
              </a:rPr>
              <a:t> pela </a:t>
            </a:r>
            <a:r>
              <a:rPr lang="en-US" sz="1800" dirty="0" err="1">
                <a:ea typeface="+mn-lt"/>
                <a:cs typeface="+mn-lt"/>
              </a:rPr>
              <a:t>beleza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harmonia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ali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presente</a:t>
            </a:r>
            <a:r>
              <a:rPr lang="en-US" sz="1800" dirty="0">
                <a:ea typeface="+mn-lt"/>
                <a:cs typeface="+mn-lt"/>
              </a:rPr>
              <a:t>, e sim </a:t>
            </a:r>
            <a:r>
              <a:rPr lang="en-US" sz="1800" dirty="0" err="1">
                <a:ea typeface="+mn-lt"/>
                <a:cs typeface="+mn-lt"/>
              </a:rPr>
              <a:t>representar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essência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daquilo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Eles </a:t>
            </a:r>
            <a:r>
              <a:rPr lang="en-US" sz="1800" dirty="0" err="1">
                <a:ea typeface="+mn-lt"/>
                <a:cs typeface="+mn-lt"/>
              </a:rPr>
              <a:t>transformavam</a:t>
            </a:r>
            <a:r>
              <a:rPr lang="en-US" sz="1800" dirty="0">
                <a:ea typeface="+mn-lt"/>
                <a:cs typeface="+mn-lt"/>
              </a:rPr>
              <a:t> a </a:t>
            </a:r>
            <a:r>
              <a:rPr lang="en-US" sz="1800" dirty="0" err="1">
                <a:ea typeface="+mn-lt"/>
                <a:cs typeface="+mn-lt"/>
              </a:rPr>
              <a:t>imagem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em</a:t>
            </a:r>
            <a:r>
              <a:rPr lang="en-US" sz="1800" dirty="0">
                <a:ea typeface="+mn-lt"/>
                <a:cs typeface="+mn-lt"/>
              </a:rPr>
              <a:t> um </a:t>
            </a:r>
            <a:r>
              <a:rPr lang="en-US" sz="1800" dirty="0" err="1">
                <a:ea typeface="+mn-lt"/>
                <a:cs typeface="+mn-lt"/>
              </a:rPr>
              <a:t>recipiente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guardava</a:t>
            </a:r>
            <a:r>
              <a:rPr lang="en-US" sz="1800" dirty="0">
                <a:ea typeface="+mn-lt"/>
                <a:cs typeface="+mn-lt"/>
              </a:rPr>
              <a:t> a alma.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A </a:t>
            </a:r>
            <a:r>
              <a:rPr lang="en-US" sz="1800" dirty="0" err="1">
                <a:ea typeface="+mn-lt"/>
                <a:cs typeface="+mn-lt"/>
              </a:rPr>
              <a:t>arte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muitas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vezes</a:t>
            </a:r>
            <a:r>
              <a:rPr lang="en-US" sz="1800" dirty="0">
                <a:ea typeface="+mn-lt"/>
                <a:cs typeface="+mn-lt"/>
              </a:rPr>
              <a:t> era </a:t>
            </a:r>
            <a:r>
              <a:rPr lang="en-US" sz="1800" dirty="0" err="1">
                <a:ea typeface="+mn-lt"/>
                <a:cs typeface="+mn-lt"/>
              </a:rPr>
              <a:t>isocefálica</a:t>
            </a:r>
            <a:r>
              <a:rPr lang="en-US" sz="1800" dirty="0">
                <a:ea typeface="+mn-lt"/>
                <a:cs typeface="+mn-lt"/>
              </a:rPr>
              <a:t> (</a:t>
            </a:r>
            <a:r>
              <a:rPr lang="en-US" sz="1800" dirty="0" err="1">
                <a:ea typeface="+mn-lt"/>
                <a:cs typeface="+mn-lt"/>
              </a:rPr>
              <a:t>nas</a:t>
            </a:r>
            <a:r>
              <a:rPr lang="en-US" sz="1800" dirty="0">
                <a:ea typeface="+mn-lt"/>
                <a:cs typeface="+mn-lt"/>
              </a:rPr>
              <a:t> pinturas, </a:t>
            </a:r>
            <a:r>
              <a:rPr lang="en-US" sz="1800" dirty="0" err="1">
                <a:ea typeface="+mn-lt"/>
                <a:cs typeface="+mn-lt"/>
              </a:rPr>
              <a:t>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indivíduos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ficavam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mesma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altura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numa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mesma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linha</a:t>
            </a:r>
            <a:r>
              <a:rPr lang="en-US" sz="1800" dirty="0">
                <a:ea typeface="+mn-lt"/>
                <a:cs typeface="+mn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6173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text, building material, plaque, stone&#10;&#10;Description automatically generated">
            <a:extLst>
              <a:ext uri="{FF2B5EF4-FFF2-40B4-BE49-F238E27FC236}">
                <a16:creationId xmlns:a16="http://schemas.microsoft.com/office/drawing/2014/main" id="{B18D6DA6-57E3-A36D-4424-1E5C08427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304" b="141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94FF4-057D-4747-77F5-EA8343B4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00"/>
                </a:solidFill>
              </a:rPr>
              <a:t>CARACTERÍSTICAS DA ARTE EGÍPCIA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1A43-851E-533A-F999-C8896473E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02" y="3236628"/>
            <a:ext cx="10480750" cy="30063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A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perspectiva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egípcia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artística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tem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certos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conceitos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: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verdadeira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realidade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é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expressa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pela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racionalidade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 Para se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entender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o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mundo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, a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essência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daquilo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que o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compõe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deve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ser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entendida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primeiro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verdadeira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realidade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não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é material.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representação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do real se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dá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por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meio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de um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realismo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conceitual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e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intelectual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, e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não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puramente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visual.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Não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se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mostra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o material e o real, mas sim as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principais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+mn-lt"/>
                <a:cs typeface="+mn-lt"/>
              </a:rPr>
              <a:t>características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deles.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0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various, different, group&#10;&#10;Description automatically generated">
            <a:extLst>
              <a:ext uri="{FF2B5EF4-FFF2-40B4-BE49-F238E27FC236}">
                <a16:creationId xmlns:a16="http://schemas.microsoft.com/office/drawing/2014/main" id="{76B98FAA-D0A8-CA47-5A2F-90F29CF23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26" b="14048"/>
          <a:stretch/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3FF6D-3936-8C8A-4C70-CE9CF081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10" y="4203278"/>
            <a:ext cx="8672211" cy="5360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CARACTERÍSTICAS DA ARTE EGÍPCIA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7FA35-A3A1-F9D8-44CD-F82BB565B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4956314"/>
            <a:ext cx="11058144" cy="130641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ea typeface="+mn-lt"/>
                <a:cs typeface="+mn-lt"/>
              </a:rPr>
              <a:t>As pinturas </a:t>
            </a:r>
            <a:r>
              <a:rPr lang="en-US" sz="2000" dirty="0" err="1">
                <a:ea typeface="+mn-lt"/>
                <a:cs typeface="+mn-lt"/>
              </a:rPr>
              <a:t>egípcias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podiam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ter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em</a:t>
            </a:r>
            <a:r>
              <a:rPr lang="en-US" sz="2000" dirty="0">
                <a:ea typeface="+mn-lt"/>
                <a:cs typeface="+mn-lt"/>
              </a:rPr>
              <a:t> um </a:t>
            </a:r>
            <a:r>
              <a:rPr lang="en-US" sz="2000" dirty="0" err="1">
                <a:ea typeface="+mn-lt"/>
                <a:cs typeface="+mn-lt"/>
              </a:rPr>
              <a:t>mesmo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espaço</a:t>
            </a:r>
            <a:r>
              <a:rPr lang="en-US" sz="2000" dirty="0">
                <a:ea typeface="+mn-lt"/>
                <a:cs typeface="+mn-lt"/>
              </a:rPr>
              <a:t> bidimensional, </a:t>
            </a:r>
            <a:r>
              <a:rPr lang="en-US" sz="2000" dirty="0" err="1">
                <a:ea typeface="+mn-lt"/>
                <a:cs typeface="+mn-lt"/>
              </a:rPr>
              <a:t>objetos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artísticos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perfil</a:t>
            </a:r>
            <a:r>
              <a:rPr lang="en-US" sz="2000" dirty="0">
                <a:ea typeface="+mn-lt"/>
                <a:cs typeface="+mn-lt"/>
              </a:rPr>
              <a:t>, frontal, </a:t>
            </a:r>
            <a:r>
              <a:rPr lang="en-US" sz="2000" dirty="0" err="1">
                <a:ea typeface="+mn-lt"/>
                <a:cs typeface="+mn-lt"/>
              </a:rPr>
              <a:t>ou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três</a:t>
            </a:r>
            <a:r>
              <a:rPr lang="en-US" sz="2000" dirty="0">
                <a:ea typeface="+mn-lt"/>
                <a:cs typeface="+mn-lt"/>
              </a:rPr>
              <a:t> quartos.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err="1">
                <a:ea typeface="+mn-lt"/>
                <a:cs typeface="+mn-lt"/>
              </a:rPr>
              <a:t>Apesar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primitiva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egípcios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também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abusavam</a:t>
            </a:r>
            <a:r>
              <a:rPr lang="en-US" sz="2000" dirty="0">
                <a:ea typeface="+mn-lt"/>
                <a:cs typeface="+mn-lt"/>
              </a:rPr>
              <a:t> da </a:t>
            </a:r>
            <a:r>
              <a:rPr lang="en-US" sz="2000" err="1">
                <a:ea typeface="+mn-lt"/>
                <a:cs typeface="+mn-lt"/>
              </a:rPr>
              <a:t>profundidade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suas</a:t>
            </a:r>
            <a:r>
              <a:rPr lang="en-US" sz="2000" dirty="0">
                <a:ea typeface="+mn-lt"/>
                <a:cs typeface="+mn-lt"/>
              </a:rPr>
              <a:t> pinturas.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504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AccentBoxVTI</vt:lpstr>
      <vt:lpstr>ARTE EGípcia</vt:lpstr>
      <vt:lpstr>ESTILOS</vt:lpstr>
      <vt:lpstr>INÍCIO DA ARTE EGÍPCIA </vt:lpstr>
      <vt:lpstr>CARACTERÍSTICAS DA ARTE EGÍPCIA</vt:lpstr>
      <vt:lpstr>CARACTERÍSTICAS DA ARTE EGÍPCIA</vt:lpstr>
      <vt:lpstr>CARACTERÍSTICAS DA ARTE EGÍPCIA</vt:lpstr>
      <vt:lpstr>CARACTERÍSTICAS DA ARTE EGÍPCIA</vt:lpstr>
      <vt:lpstr>CARACTERÍSTICAS DA ARTE EGÍPCIA</vt:lpstr>
      <vt:lpstr>CARACTERÍSTICAS DA ARTE EGÍPCIA</vt:lpstr>
      <vt:lpstr>CARACTERÍSTICAS DA ARTE EGÍPCIA</vt:lpstr>
      <vt:lpstr>CARACTERÍSTICAS DA ARTE EGÍPCIA</vt:lpstr>
      <vt:lpstr>CARACTERÍSTICAS DA ARTE EGÍPCIA</vt:lpstr>
      <vt:lpstr>A ESTABILIDADE E O ANONIMATO EGÍPCIO</vt:lpstr>
      <vt:lpstr>PowerPoint Presentation</vt:lpstr>
      <vt:lpstr>A ESTABILIDADE E O ANONIMATO EGÍPCIO</vt:lpstr>
      <vt:lpstr>PINTURAS EGÍPCIAS</vt:lpstr>
      <vt:lpstr>PINTURAS EGÍPCIAS</vt:lpstr>
      <vt:lpstr>PINTURAS EGÍPCIAS</vt:lpstr>
      <vt:lpstr>PINTURAS EGÍPCIAS</vt:lpstr>
      <vt:lpstr>PINTURAS EGÍPCIAS</vt:lpstr>
      <vt:lpstr>PINTURAS EGÍPCIAS</vt:lpstr>
      <vt:lpstr>SIMBOLISMO</vt:lpstr>
      <vt:lpstr>PowerPoint Presentation</vt:lpstr>
      <vt:lpstr>SIMBOLISMO</vt:lpstr>
      <vt:lpstr>SIMETRIA</vt:lpstr>
      <vt:lpstr>SIMETRIA</vt:lpstr>
      <vt:lpstr>SIMETRIA</vt:lpstr>
      <vt:lpstr>ESCULTURAS E ESTÁTUAS</vt:lpstr>
      <vt:lpstr>ESCULTURAS E ESTÁTUAS</vt:lpstr>
      <vt:lpstr>ESCULTURAS E ESTÁTUAS</vt:lpstr>
      <vt:lpstr>ESCULTURAS E ESTÁTUAS</vt:lpstr>
      <vt:lpstr>ESCULTURAS E ESTÁTUAS</vt:lpstr>
      <vt:lpstr>ESCULTURAS E ESTÁTUAS</vt:lpstr>
      <vt:lpstr>ESCULTURAS E ESTÁTUAS</vt:lpstr>
      <vt:lpstr>ESCRITA</vt:lpstr>
      <vt:lpstr>ESCRITA</vt:lpstr>
      <vt:lpstr>PowerPoint Presentation</vt:lpstr>
      <vt:lpstr>AKHENATON E SUA ARTE</vt:lpstr>
      <vt:lpstr>AKHENATON E SUA ARTE</vt:lpstr>
      <vt:lpstr>PIRÂMIDES DE GIZÉ</vt:lpstr>
      <vt:lpstr>PIRÂMIDES DE GIZÉ</vt:lpstr>
      <vt:lpstr>PIRÂMIDES DE GIZÉ</vt:lpstr>
      <vt:lpstr>PIRÂMIDES DE GIZÉ</vt:lpstr>
      <vt:lpstr>A GRANDE ESFINGE</vt:lpstr>
      <vt:lpstr>A GRANDE ESFINGE</vt:lpstr>
      <vt:lpstr>A GRANDE ESFINGE</vt:lpstr>
      <vt:lpstr>VISÕES MODERNAS O LEGADO DA ARTE EGÍPCIA</vt:lpstr>
      <vt:lpstr>VISÕES MODERNAS E O LEGADO DA ARTE EGÍPCIA</vt:lpstr>
      <vt:lpstr>VISÕES MODERNAS E O LEGADO DA ARTE EGÍPCIA</vt:lpstr>
      <vt:lpstr>VISÕES MODERNAS E O LEGADO DA ARTE EGÍPCIA</vt:lpstr>
      <vt:lpstr>REFERÊNCIAS BIBLIOGRÁFICAS</vt:lpstr>
      <vt:lpstr>CRÉDITOS FINAIS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685</cp:revision>
  <dcterms:created xsi:type="dcterms:W3CDTF">2022-09-02T16:31:17Z</dcterms:created>
  <dcterms:modified xsi:type="dcterms:W3CDTF">2022-09-04T18:32:18Z</dcterms:modified>
</cp:coreProperties>
</file>